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256" r:id="rId6"/>
    <p:sldId id="257" r:id="rId7"/>
    <p:sldId id="302" r:id="rId8"/>
    <p:sldId id="263" r:id="rId9"/>
    <p:sldId id="258" r:id="rId10"/>
    <p:sldId id="305" r:id="rId11"/>
    <p:sldId id="306" r:id="rId12"/>
    <p:sldId id="307" r:id="rId13"/>
    <p:sldId id="308" r:id="rId14"/>
    <p:sldId id="309" r:id="rId15"/>
    <p:sldId id="311" r:id="rId16"/>
    <p:sldId id="310" r:id="rId17"/>
    <p:sldId id="303" r:id="rId18"/>
    <p:sldId id="312" r:id="rId19"/>
    <p:sldId id="313" r:id="rId20"/>
    <p:sldId id="314" r:id="rId21"/>
    <p:sldId id="304" r:id="rId22"/>
    <p:sldId id="316" r:id="rId23"/>
    <p:sldId id="315" r:id="rId24"/>
    <p:sldId id="274" r:id="rId25"/>
    <p:sldId id="275" r:id="rId26"/>
    <p:sldId id="276" r:id="rId27"/>
    <p:sldId id="277" r:id="rId28"/>
    <p:sldId id="278" r:id="rId29"/>
    <p:sldId id="279" r:id="rId30"/>
    <p:sldId id="317" r:id="rId31"/>
    <p:sldId id="318" r:id="rId32"/>
    <p:sldId id="319" r:id="rId33"/>
    <p:sldId id="282" r:id="rId34"/>
    <p:sldId id="320" r:id="rId35"/>
    <p:sldId id="284" r:id="rId36"/>
    <p:sldId id="286" r:id="rId37"/>
    <p:sldId id="287" r:id="rId38"/>
    <p:sldId id="288" r:id="rId39"/>
    <p:sldId id="289" r:id="rId40"/>
    <p:sldId id="290" r:id="rId41"/>
    <p:sldId id="291" r:id="rId42"/>
    <p:sldId id="292" r:id="rId43"/>
    <p:sldId id="293" r:id="rId44"/>
    <p:sldId id="323" r:id="rId45"/>
    <p:sldId id="294" r:id="rId46"/>
    <p:sldId id="295" r:id="rId47"/>
    <p:sldId id="296" r:id="rId48"/>
    <p:sldId id="322" r:id="rId49"/>
    <p:sldId id="321" r:id="rId50"/>
    <p:sldId id="299" r:id="rId51"/>
    <p:sldId id="300" r:id="rId52"/>
    <p:sldId id="301" r:id="rId53"/>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63" autoAdjust="0"/>
    <p:restoredTop sz="88649" autoAdjust="0"/>
  </p:normalViewPr>
  <p:slideViewPr>
    <p:cSldViewPr snapToGrid="0">
      <p:cViewPr varScale="1">
        <p:scale>
          <a:sx n="42" d="100"/>
          <a:sy n="42" d="100"/>
        </p:scale>
        <p:origin x="992" y="28"/>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344"/>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a:t>
            </a:r>
            <a:r>
              <a:rPr lang="en-US" dirty="0" err="1" smtClean="0">
                <a:latin typeface="Courier New" panose="02070309020205020404" pitchFamily="49" charset="0"/>
              </a:rPr>
              <a:t>etc</a:t>
            </a:r>
            <a:r>
              <a:rPr lang="en-US" dirty="0" smtClean="0">
                <a:latin typeface="Courier New" panose="02070309020205020404" pitchFamily="49" charset="0"/>
              </a:rPr>
              <a:t>/</a:t>
            </a:r>
            <a:r>
              <a:rPr lang="en-US" dirty="0" err="1" smtClean="0">
                <a:latin typeface="Courier New" panose="02070309020205020404" pitchFamily="49" charset="0"/>
              </a:rPr>
              <a:t>php.ini.default</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51334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seen a few examples of resources let's get to work installing that package. Using your editor of choice open up a file named '</a:t>
            </a:r>
            <a:r>
              <a:rPr lang="en-US" baseline="0" dirty="0" err="1" smtClean="0"/>
              <a:t>setup.rb</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25994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the file add the following resource to install the '</a:t>
            </a:r>
            <a:r>
              <a:rPr lang="en-US" baseline="0" dirty="0" err="1" smtClean="0"/>
              <a:t>cowsay</a:t>
            </a:r>
            <a:r>
              <a:rPr lang="en-US" baseline="0" dirty="0" smtClean="0"/>
              <a:t>'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9180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Save the file and</a:t>
            </a:r>
            <a:r>
              <a:rPr lang="en-US" baseline="0" dirty="0" smtClean="0"/>
              <a:t> return back to the shell. It is now time to apply the recipe to the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4136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 Development Kit (</a:t>
            </a:r>
            <a:r>
              <a:rPr lang="en-US" dirty="0" err="1" smtClean="0"/>
              <a:t>ChefDK</a:t>
            </a:r>
            <a:r>
              <a:rPr lang="en-US" dirty="0" smtClean="0"/>
              <a:t>), we package a tool that is called 'chef-client'.</a:t>
            </a:r>
          </a:p>
          <a:p>
            <a:endParaRPr lang="en-US" dirty="0" smtClean="0"/>
          </a:p>
          <a:p>
            <a:r>
              <a:rPr lang="en-US" dirty="0" smtClean="0"/>
              <a:t>'chef-client' is a command-line application that can be used to apply a recipe</a:t>
            </a:r>
            <a:r>
              <a:rPr lang="en-US" baseline="0" dirty="0" smtClean="0"/>
              <a:t> file</a:t>
            </a:r>
            <a:r>
              <a:rPr lang="en-US" dirty="0" smtClean="0"/>
              <a:t>.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99842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'chef-client'</a:t>
            </a:r>
            <a:r>
              <a:rPr lang="en-US" baseline="0" dirty="0" smtClean="0"/>
              <a:t> has the default </a:t>
            </a:r>
            <a:r>
              <a:rPr lang="en-US" b="0" dirty="0" smtClean="0"/>
              <a:t>default behavior</a:t>
            </a:r>
            <a:r>
              <a:rPr lang="en-US" b="0" baseline="0" dirty="0" smtClean="0"/>
              <a:t> </a:t>
            </a:r>
            <a:r>
              <a:rPr lang="en-US" b="0" dirty="0" smtClean="0"/>
              <a:t>to communicate with a Chef server. So we use the '--local-mode' flag to ask 'chef-client' to look for the recipe</a:t>
            </a:r>
            <a:r>
              <a:rPr lang="en-US" b="0" baseline="0" dirty="0" smtClean="0"/>
              <a:t> file </a:t>
            </a:r>
            <a:r>
              <a:rPr lang="en-US" b="0" dirty="0" smtClean="0"/>
              <a:t>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8903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Execute</a:t>
            </a:r>
            <a:r>
              <a:rPr lang="en-US" baseline="0" dirty="0" smtClean="0"/>
              <a:t> the following command to have chef-client apply the recipe file. Because we are installing a package the prefix '</a:t>
            </a:r>
            <a:r>
              <a:rPr lang="en-US" baseline="0" dirty="0" err="1" smtClean="0"/>
              <a:t>sudo</a:t>
            </a:r>
            <a:r>
              <a:rPr lang="en-US" baseline="0" dirty="0" smtClean="0"/>
              <a:t>' is necessary. This ensures that we have elevated our permissions to the appropriate level to install the package.</a:t>
            </a:r>
          </a:p>
          <a:p>
            <a:endParaRPr lang="en-US" baseline="0" dirty="0" smtClean="0"/>
          </a:p>
          <a:p>
            <a:r>
              <a:rPr lang="en-US" baseline="0" dirty="0" smtClean="0"/>
              <a:t>In the output you should see Chef installing the appropriate package.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66774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the package installed it is time to use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551129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a:t>
            </a:r>
            <a:r>
              <a:rPr lang="en-US" baseline="0" dirty="0" err="1" smtClean="0"/>
              <a:t>cowsay</a:t>
            </a:r>
            <a:r>
              <a:rPr lang="en-US" baseline="0" dirty="0" smtClean="0"/>
              <a:t> and give it a parameter or a few parameters. Enjoy your new bovine friend that will parrot back what you type into the shell.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422827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this exercise we wrote a resource in a recipe file and applied that recipe file to the workstation. More importantly we brought a little more fun to our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18480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a:t>
            </a:r>
            <a:r>
              <a:rPr lang="en-US" sz="1200" kern="1200" dirty="0" smtClean="0">
                <a:solidFill>
                  <a:schemeClr val="tx1"/>
                </a:solidFill>
                <a:effectLst/>
                <a:latin typeface="Arial" panose="020B0604020202020204" pitchFamily="34" charset="0"/>
                <a:ea typeface="+mn-ea"/>
                <a:cs typeface="Arial" panose="020B0604020202020204" pitchFamily="34" charset="0"/>
              </a:rPr>
              <a:t>'chef-client' </a:t>
            </a:r>
            <a:r>
              <a:rPr lang="en-US" sz="1200" kern="1200" dirty="0" smtClean="0">
                <a:solidFill>
                  <a:schemeClr val="tx1"/>
                </a:solidFill>
                <a:effectLst/>
                <a:latin typeface="Arial" panose="020B0604020202020204" pitchFamily="34" charset="0"/>
                <a:ea typeface="+mn-ea"/>
                <a:cs typeface="Arial" panose="020B0604020202020204" pitchFamily="34" charset="0"/>
              </a:rPr>
              <a:t>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a:t>
            </a:r>
            <a:r>
              <a:rPr lang="en-US" sz="1200" baseline="0" dirty="0" smtClean="0"/>
              <a:t> applied the recipe </a:t>
            </a:r>
            <a:r>
              <a:rPr lang="en-US" sz="1200" dirty="0" smtClean="0"/>
              <a:t>again?</a:t>
            </a:r>
            <a:r>
              <a:rPr lang="en-US" sz="1200" baseline="0" dirty="0" smtClean="0"/>
              <a:t> </a:t>
            </a:r>
            <a:r>
              <a:rPr lang="en-US" dirty="0" smtClean="0"/>
              <a:t>Before you execute the command</a:t>
            </a:r>
            <a:r>
              <a:rPr lang="en-US" baseline="0" dirty="0" smtClean="0"/>
              <a:t> to apply the recipe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applied the recipe again? Was there a situation where the package was already uninstalled and we applied this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chef-client</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 package with `chef-client`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0" indent="0">
              <a:buNone/>
            </a:pPr>
            <a:r>
              <a:rPr lang="en-US" dirty="0" smtClean="0"/>
              <a:t>Instructor Note: The default action is to create the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we have created the recipe file it is time to apply it.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26158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`chef-client`</a:t>
            </a:r>
            <a:r>
              <a:rPr lang="en-US" baseline="0" dirty="0" smtClean="0"/>
              <a:t> with the local mode flag we specify the new recipe file and apply it to the system. In this instance we are creating a file locally within the current directory and do not actually need to use the '</a:t>
            </a:r>
            <a:r>
              <a:rPr lang="en-US" baseline="0" dirty="0" err="1" smtClean="0"/>
              <a:t>sudo</a:t>
            </a:r>
            <a:r>
              <a:rPr lang="en-US" baseline="0" dirty="0" smtClean="0"/>
              <a:t>' prefix.</a:t>
            </a:r>
          </a:p>
          <a:p>
            <a:endParaRPr lang="en-US" baseline="0" dirty="0" smtClean="0"/>
          </a:p>
          <a:p>
            <a:r>
              <a:rPr lang="en-US" baseline="0" dirty="0" smtClean="0"/>
              <a:t>Instructor Note: The reason for the </a:t>
            </a:r>
            <a:r>
              <a:rPr lang="en-US" baseline="0" dirty="0" err="1" smtClean="0"/>
              <a:t>sudo</a:t>
            </a:r>
            <a:r>
              <a:rPr lang="en-US" baseline="0" dirty="0" smtClean="0"/>
              <a:t> prefix in this instance is that it is sometimes easier to build the habit with people.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67752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output it looks like</a:t>
            </a:r>
            <a:r>
              <a:rPr lang="en-US" baseline="0" dirty="0" smtClean="0"/>
              <a:t> the recipe we applied to the system created a </a:t>
            </a:r>
            <a:r>
              <a:rPr lang="en-US" baseline="0" dirty="0" err="1" smtClean="0"/>
              <a:t>hello.txt</a:t>
            </a:r>
            <a:r>
              <a:rPr lang="en-US" baseline="0" dirty="0" smtClean="0"/>
              <a:t> file. Now it is time to examine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493157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'hello.txt'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have given you a workstation with a number of tools installed but it is missing something delightful to make the system fun. Together let's walk through using Chef to install the '</a:t>
            </a:r>
            <a:r>
              <a:rPr lang="en-US" baseline="0" dirty="0" err="1" smtClean="0"/>
              <a:t>cowsay</a:t>
            </a:r>
            <a:r>
              <a:rPr lang="en-US" baseline="0" dirty="0" smtClean="0"/>
              <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437623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Again we created a recipe file with a resource and applied it to the system. This time it was a file and not a package but we can start to see that with Chef there are many different resources that we can use to express the desired state of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978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Similar</a:t>
            </a:r>
            <a:r>
              <a:rPr lang="en-US" sz="1200" baseline="0" dirty="0" smtClean="0"/>
              <a:t> to the discussion we had before it is important to reflect on what would happen in this case with a file. What would happen if the contents of the target file were to change? How would 'chef-client' handle that situation? What would the output look like compared to when it created a file?</a:t>
            </a: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I</a:t>
            </a:r>
            <a:r>
              <a:rPr lang="en-US" sz="1200" baseline="0" dirty="0" smtClean="0"/>
              <a:t> encourage you to take a guess, make the change, and then apply the recipe again.</a:t>
            </a:r>
            <a:endParaRPr lang="en-US" sz="120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Did we define our desired policy for those attributes?</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a:t>
            </a:r>
            <a:r>
              <a:rPr lang="en-US" smtClean="0"/>
              <a:t>the content attribute </a:t>
            </a:r>
            <a:r>
              <a:rPr lang="en-US" dirty="0" smtClean="0"/>
              <a:t>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for this Operating System is </a:t>
            </a:r>
            <a:r>
              <a:rPr lang="uk-UA" baseline="0" dirty="0" smtClean="0"/>
              <a:t>'</a:t>
            </a:r>
            <a:r>
              <a:rPr lang="en-US" baseline="0" dirty="0" smtClean="0"/>
              <a:t>0644</a:t>
            </a:r>
            <a:r>
              <a:rPr lang="uk-UA" baseline="0" dirty="0" smtClean="0"/>
              <a:t>'</a:t>
            </a:r>
            <a:r>
              <a:rPr lang="en-US" baseline="0" dirty="0" smtClean="0"/>
              <a:t>.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those comfortable with Linux distributions it seems rather straight forward to </a:t>
            </a:r>
            <a:r>
              <a:rPr lang="en-US" dirty="0" smtClean="0"/>
              <a:t>installing packages through the distribution's specific package manager.</a:t>
            </a:r>
            <a:r>
              <a:rPr lang="en-US" baseline="0" dirty="0" smtClean="0"/>
              <a:t> This is a perfect </a:t>
            </a:r>
            <a:r>
              <a:rPr lang="en-US" dirty="0" smtClean="0"/>
              <a:t>opportunity to experiment with how to solve configuration problems with Chef. For those</a:t>
            </a:r>
            <a:r>
              <a:rPr lang="en-US" baseline="0" dirty="0" smtClean="0"/>
              <a:t> not familiar with Linux distributions do not worry, Chef will take care of figuring out those details for us when it comes time to do the installation of the package.</a:t>
            </a:r>
            <a:endParaRPr lang="en-US" dirty="0" smtClean="0"/>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a:t>
            </a:r>
            <a:r>
              <a:rPr lang="en-US" baseline="0" dirty="0" smtClean="0"/>
              <a:t> successfully updated the file resource to include the attributes and being explicit with the action. You have demonstrated the important part of reading the documentation and taking action to meet the </a:t>
            </a:r>
            <a:r>
              <a:rPr lang="en-US" baseline="0" smtClean="0"/>
              <a:t>defined requirements.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043734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that defines the following resource as its policy. When you are done defining the policy apply the policy to the system.</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t>
            </a:r>
            <a:r>
              <a:rPr lang="en-US" dirty="0" err="1" smtClean="0"/>
              <a:t>cowsay</a:t>
            </a:r>
            <a:r>
              <a:rPr lang="en-US" dirty="0" smtClean="0"/>
              <a:t>, tree,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it is</a:t>
            </a:r>
            <a:r>
              <a:rPr lang="en-US" baseline="0" dirty="0" smtClean="0"/>
              <a:t> the same as we did before with chef-client.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86707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smtClean="0"/>
              <a:t>Wonderful.</a:t>
            </a:r>
            <a:r>
              <a:rPr lang="en-US" baseline="0" dirty="0" smtClean="0"/>
              <a:t> The setup recipe now installs something fun, useful, and configures something important on our system. We can use </a:t>
            </a:r>
            <a:r>
              <a:rPr lang="en-US" baseline="0" dirty="0" err="1" smtClean="0"/>
              <a:t>cowsay</a:t>
            </a:r>
            <a:r>
              <a:rPr lang="en-US" baseline="0" dirty="0" smtClean="0"/>
              <a:t> throughout the rest of the course to give ourselves a little chuckle. We will use tree in the upcoming sections to help us understand all the folder structure of things we will develop. And the message of the day we configured will greet us with the important property line the next time we or someone else logs into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70566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090" rtl="0" eaLnBrk="1" fontAlgn="auto" latinLnBrk="0" hangingPunct="1">
              <a:lnSpc>
                <a:spcPct val="90000"/>
              </a:lnSpc>
              <a:spcBef>
                <a:spcPts val="0"/>
              </a:spcBef>
              <a:spcAft>
                <a:spcPts val="444"/>
              </a:spcAft>
              <a:buClrTx/>
              <a:buSzTx/>
              <a:buFontTx/>
              <a:buNone/>
              <a:tabLst/>
              <a:defRPr/>
            </a:pPr>
            <a:r>
              <a:rPr lang="en-US" dirty="0" smtClean="0"/>
              <a:t>Let's finish this Resources module with a discussion.</a:t>
            </a:r>
            <a:r>
              <a:rPr lang="en-US" baseline="0" dirty="0" smtClean="0"/>
              <a:t> </a:t>
            </a:r>
            <a:r>
              <a:rPr lang="en-US" dirty="0" smtClean="0"/>
              <a:t>Answer these four questions.</a:t>
            </a:r>
            <a:r>
              <a:rPr lang="en-US" baseline="0" dirty="0" smtClean="0"/>
              <a:t> </a:t>
            </a:r>
            <a:r>
              <a:rPr lang="en-US" dirty="0" smtClean="0"/>
              <a:t>Remember that the answer "I don't know! That's why I'm here!" is a great answer.</a:t>
            </a:r>
          </a:p>
          <a:p>
            <a:endParaRPr lang="en-US"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smtClean="0"/>
              <a:t>chef-client</a:t>
            </a:r>
            <a:endParaRPr lang="en-US" dirty="0" smtClean="0"/>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During</a:t>
            </a:r>
            <a:r>
              <a:rPr lang="en-US" baseline="0" dirty="0" smtClean="0"/>
              <a:t> this course we are going to use the text-based editors installed on these virtual workstations. </a:t>
            </a:r>
            <a:r>
              <a:rPr lang="en-US" dirty="0" smtClean="0"/>
              <a:t>There are at least three command-line editors that we can choose from</a:t>
            </a:r>
            <a:r>
              <a:rPr lang="en-US" baseline="0" dirty="0" smtClean="0"/>
              <a:t> on the Linux workstation: Emacs, Nano, or Vim.</a:t>
            </a:r>
          </a:p>
          <a:p>
            <a:endParaRPr lang="en-US" baseline="0" dirty="0" smtClean="0"/>
          </a:p>
          <a:p>
            <a:r>
              <a:rPr lang="en-US" sz="1100" b="1" dirty="0" smtClean="0">
                <a:latin typeface="Courier New" panose="02070309020205020404" pitchFamily="49" charset="0"/>
                <a:cs typeface="Courier New" panose="02070309020205020404" pitchFamily="49" charset="0"/>
              </a:rPr>
              <a:t>Emacs</a:t>
            </a:r>
            <a:r>
              <a:rPr lang="en-US" sz="1100" b="0" dirty="0" smtClean="0">
                <a:latin typeface="Courier New" panose="02070309020205020404" pitchFamily="49" charset="0"/>
                <a:cs typeface="Courier New" panose="02070309020205020404" pitchFamily="49" charset="0"/>
              </a:rPr>
              <a:t>:</a:t>
            </a:r>
            <a:r>
              <a:rPr lang="en-US" sz="1100" b="1" dirty="0" smtClean="0">
                <a:latin typeface="Courier New" panose="02070309020205020404" pitchFamily="49" charset="0"/>
                <a:cs typeface="Courier New" panose="02070309020205020404" pitchFamily="49" charset="0"/>
              </a:rPr>
              <a:t> </a:t>
            </a:r>
            <a:r>
              <a:rPr lang="en-US" sz="1100" b="0" dirty="0" smtClean="0">
                <a:latin typeface="Courier New" panose="02070309020205020404" pitchFamily="49" charset="0"/>
                <a:cs typeface="Courier New" panose="02070309020205020404" pitchFamily="49" charset="0"/>
              </a:rPr>
              <a:t>(</a:t>
            </a:r>
            <a:r>
              <a:rPr lang="en-US" sz="1100" dirty="0" smtClean="0"/>
              <a:t>Emacs is fairly straightforward for editing files.)</a:t>
            </a:r>
            <a:endParaRPr lang="en-US" sz="1100" b="1" dirty="0" smtClean="0">
              <a:latin typeface="Courier New" panose="02070309020205020404" pitchFamily="49" charset="0"/>
              <a:cs typeface="Courier New" panose="02070309020205020404" pitchFamily="49" charset="0"/>
            </a:endParaRPr>
          </a:p>
          <a:p>
            <a:endParaRPr lang="en-US" sz="1100" dirty="0" smtClean="0">
              <a:latin typeface="Courier New" panose="02070309020205020404" pitchFamily="49" charset="0"/>
              <a:cs typeface="Courier New" panose="02070309020205020404" pitchFamily="49" charset="0"/>
            </a:endParaRPr>
          </a:p>
          <a:p>
            <a:r>
              <a:rPr lang="en-US" sz="1100" dirty="0" smtClean="0">
                <a:latin typeface="Courier New" panose="02070309020205020404" pitchFamily="49" charset="0"/>
                <a:cs typeface="Courier New" panose="02070309020205020404" pitchFamily="49" charset="0"/>
              </a:rPr>
              <a:t>OPEN FILE	$ emacs FILENAME</a:t>
            </a:r>
          </a:p>
          <a:p>
            <a:r>
              <a:rPr lang="en-US" sz="1100" dirty="0" smtClean="0">
                <a:latin typeface="Courier New" panose="02070309020205020404" pitchFamily="49" charset="0"/>
                <a:cs typeface="Courier New" panose="02070309020205020404" pitchFamily="49" charset="0"/>
              </a:rPr>
              <a:t>WRITE FILE	</a:t>
            </a:r>
            <a:r>
              <a:rPr lang="en-US" sz="1100" dirty="0" err="1" smtClean="0">
                <a:latin typeface="Courier New" panose="02070309020205020404" pitchFamily="49" charset="0"/>
                <a:cs typeface="Courier New" panose="02070309020205020404" pitchFamily="49" charset="0"/>
              </a:rPr>
              <a:t>ctrl+x</a:t>
            </a:r>
            <a:r>
              <a:rPr lang="en-US" sz="1100" dirty="0" smtClean="0">
                <a:latin typeface="Courier New" panose="02070309020205020404" pitchFamily="49" charset="0"/>
                <a:cs typeface="Courier New" panose="02070309020205020404" pitchFamily="49" charset="0"/>
              </a:rPr>
              <a:t>, </a:t>
            </a:r>
            <a:r>
              <a:rPr lang="en-US" sz="1100" dirty="0" err="1" smtClean="0">
                <a:latin typeface="Courier New" panose="02070309020205020404" pitchFamily="49" charset="0"/>
                <a:cs typeface="Courier New" panose="02070309020205020404" pitchFamily="49" charset="0"/>
              </a:rPr>
              <a:t>ctrl+w</a:t>
            </a:r>
            <a:endParaRPr lang="en-US" sz="1100" dirty="0" smtClean="0">
              <a:latin typeface="Courier New" panose="02070309020205020404" pitchFamily="49" charset="0"/>
              <a:cs typeface="Courier New" panose="02070309020205020404" pitchFamily="49" charset="0"/>
            </a:endParaRPr>
          </a:p>
          <a:p>
            <a:r>
              <a:rPr lang="en-US" sz="1100" dirty="0" smtClean="0">
                <a:latin typeface="Courier New" panose="02070309020205020404" pitchFamily="49" charset="0"/>
                <a:cs typeface="Courier New" panose="02070309020205020404" pitchFamily="49" charset="0"/>
              </a:rPr>
              <a:t>EXIT	 </a:t>
            </a:r>
            <a:r>
              <a:rPr lang="en-US" sz="1100" dirty="0" err="1" smtClean="0">
                <a:latin typeface="Courier New" panose="02070309020205020404" pitchFamily="49" charset="0"/>
                <a:cs typeface="Courier New" panose="02070309020205020404" pitchFamily="49" charset="0"/>
              </a:rPr>
              <a:t>ctrl+x</a:t>
            </a:r>
            <a:r>
              <a:rPr lang="en-US" sz="1100" dirty="0" smtClean="0">
                <a:latin typeface="Courier New" panose="02070309020205020404" pitchFamily="49" charset="0"/>
                <a:cs typeface="Courier New" panose="02070309020205020404" pitchFamily="49" charset="0"/>
              </a:rPr>
              <a:t>, </a:t>
            </a:r>
            <a:r>
              <a:rPr lang="en-US" sz="1100" dirty="0" err="1" smtClean="0">
                <a:latin typeface="Courier New" panose="02070309020205020404" pitchFamily="49" charset="0"/>
                <a:cs typeface="Courier New" panose="02070309020205020404" pitchFamily="49" charset="0"/>
              </a:rPr>
              <a:t>ctrl+c</a:t>
            </a:r>
            <a:endParaRPr lang="en-US" sz="1100" dirty="0" smtClean="0">
              <a:latin typeface="Courier New" panose="02070309020205020404" pitchFamily="49" charset="0"/>
              <a:cs typeface="Courier New" panose="02070309020205020404" pitchFamily="49" charset="0"/>
            </a:endParaRPr>
          </a:p>
          <a:p>
            <a:endParaRPr lang="en-US" sz="1100" dirty="0" smtClean="0">
              <a:latin typeface="Courier New" panose="02070309020205020404" pitchFamily="49" charset="0"/>
            </a:endParaRPr>
          </a:p>
          <a:p>
            <a:r>
              <a:rPr lang="en-US" sz="1100" b="1" dirty="0" smtClean="0">
                <a:latin typeface="Courier New" panose="02070309020205020404" pitchFamily="49" charset="0"/>
              </a:rPr>
              <a:t>Nano</a:t>
            </a:r>
            <a:r>
              <a:rPr lang="en-US" sz="1100" b="0" dirty="0" smtClean="0">
                <a:latin typeface="Courier New" panose="02070309020205020404" pitchFamily="49" charset="0"/>
              </a:rPr>
              <a:t>:</a:t>
            </a:r>
            <a:r>
              <a:rPr lang="en-US" sz="1100" b="1" dirty="0" smtClean="0">
                <a:latin typeface="Courier New" panose="02070309020205020404" pitchFamily="49" charset="0"/>
              </a:rPr>
              <a:t> </a:t>
            </a:r>
            <a:r>
              <a:rPr lang="en-US" sz="1100" b="0" dirty="0" smtClean="0">
                <a:latin typeface="Courier New" panose="02070309020205020404" pitchFamily="49" charset="0"/>
              </a:rPr>
              <a:t>(</a:t>
            </a:r>
            <a:r>
              <a:rPr lang="en-US" sz="1100" dirty="0" smtClean="0"/>
              <a:t>Nano is usually touted as the easiest editor to get started with editing through the command-line.)</a:t>
            </a:r>
            <a:endParaRPr lang="en-US" sz="1100" b="1" dirty="0" smtClean="0">
              <a:latin typeface="Courier New" panose="02070309020205020404" pitchFamily="49" charset="0"/>
            </a:endParaRPr>
          </a:p>
          <a:p>
            <a:endParaRPr lang="en-US" sz="1100" dirty="0" smtClean="0">
              <a:latin typeface="Courier New" panose="02070309020205020404" pitchFamily="49" charset="0"/>
            </a:endParaRPr>
          </a:p>
          <a:p>
            <a:pPr>
              <a:lnSpc>
                <a:spcPct val="120000"/>
              </a:lnSpc>
            </a:pPr>
            <a:r>
              <a:rPr lang="en-US" sz="1100" dirty="0" smtClean="0">
                <a:latin typeface="Courier New" panose="02070309020205020404" pitchFamily="49" charset="0"/>
                <a:cs typeface="Courier New" panose="02070309020205020404" pitchFamily="49" charset="0"/>
              </a:rPr>
              <a:t>OPEN FILE	$ nano FILENAME</a:t>
            </a:r>
          </a:p>
          <a:p>
            <a:r>
              <a:rPr lang="en-US" sz="1100" dirty="0" smtClean="0">
                <a:latin typeface="Courier New" panose="02070309020205020404" pitchFamily="49" charset="0"/>
                <a:cs typeface="Courier New" panose="02070309020205020404" pitchFamily="49" charset="0"/>
              </a:rPr>
              <a:t>WRITE (When</a:t>
            </a:r>
            <a:r>
              <a:rPr lang="en-US" sz="1100" baseline="0" dirty="0" smtClean="0">
                <a:latin typeface="Courier New" panose="02070309020205020404" pitchFamily="49" charset="0"/>
                <a:cs typeface="Courier New" panose="02070309020205020404" pitchFamily="49" charset="0"/>
              </a:rPr>
              <a:t> exiting</a:t>
            </a:r>
            <a:r>
              <a:rPr lang="en-US" sz="1100" dirty="0" smtClean="0">
                <a:latin typeface="Courier New" panose="02070309020205020404" pitchFamily="49" charset="0"/>
                <a:cs typeface="Courier New" panose="02070309020205020404" pitchFamily="49" charset="0"/>
              </a:rPr>
              <a:t>)</a:t>
            </a:r>
            <a:r>
              <a:rPr lang="en-US" sz="1100" baseline="0" dirty="0" smtClean="0">
                <a:latin typeface="Courier New" panose="02070309020205020404" pitchFamily="49" charset="0"/>
                <a:cs typeface="Courier New" panose="02070309020205020404" pitchFamily="49" charset="0"/>
              </a:rPr>
              <a:t> </a:t>
            </a:r>
            <a:r>
              <a:rPr lang="en-US" sz="1100" dirty="0" err="1" smtClean="0">
                <a:latin typeface="Courier New" panose="02070309020205020404" pitchFamily="49" charset="0"/>
                <a:cs typeface="Courier New" panose="02070309020205020404" pitchFamily="49" charset="0"/>
              </a:rPr>
              <a:t>ctrl+x</a:t>
            </a:r>
            <a:r>
              <a:rPr lang="en-US" sz="1100" dirty="0" smtClean="0">
                <a:latin typeface="Courier New" panose="02070309020205020404" pitchFamily="49" charset="0"/>
                <a:cs typeface="Courier New" panose="02070309020205020404" pitchFamily="49" charset="0"/>
              </a:rPr>
              <a:t>, y, ENTER</a:t>
            </a:r>
          </a:p>
          <a:p>
            <a:r>
              <a:rPr lang="en-US" sz="1100" dirty="0" smtClean="0">
                <a:latin typeface="Courier New" panose="02070309020205020404" pitchFamily="49" charset="0"/>
                <a:cs typeface="Courier New" panose="02070309020205020404" pitchFamily="49" charset="0"/>
              </a:rPr>
              <a:t>EXIT	</a:t>
            </a:r>
            <a:r>
              <a:rPr lang="en-US" sz="1100" dirty="0" err="1" smtClean="0">
                <a:latin typeface="Courier New" panose="02070309020205020404" pitchFamily="49" charset="0"/>
                <a:cs typeface="Courier New" panose="02070309020205020404" pitchFamily="49" charset="0"/>
              </a:rPr>
              <a:t>ctrl+x</a:t>
            </a:r>
            <a:endParaRPr lang="en-US" sz="1100" dirty="0" smtClean="0">
              <a:latin typeface="Courier New" panose="02070309020205020404" pitchFamily="49" charset="0"/>
              <a:cs typeface="Courier New" panose="02070309020205020404" pitchFamily="49" charset="0"/>
            </a:endParaRPr>
          </a:p>
          <a:p>
            <a:endParaRPr lang="en-US" sz="1100" dirty="0" smtClean="0">
              <a:latin typeface="Courier New" panose="02070309020205020404" pitchFamily="49" charset="0"/>
              <a:cs typeface="Courier New" panose="02070309020205020404" pitchFamily="49" charset="0"/>
            </a:endParaRPr>
          </a:p>
          <a:p>
            <a:r>
              <a:rPr lang="en-US" sz="1100" b="1" dirty="0" smtClean="0">
                <a:latin typeface="Courier New" panose="02070309020205020404" pitchFamily="49" charset="0"/>
                <a:cs typeface="Courier New" panose="02070309020205020404" pitchFamily="49" charset="0"/>
              </a:rPr>
              <a:t>VIM</a:t>
            </a:r>
            <a:r>
              <a:rPr lang="en-US" sz="1100" b="0" dirty="0" smtClean="0">
                <a:latin typeface="Courier New" panose="02070309020205020404" pitchFamily="49" charset="0"/>
                <a:cs typeface="Courier New" panose="02070309020205020404" pitchFamily="49" charset="0"/>
              </a:rPr>
              <a:t>: (</a:t>
            </a:r>
            <a:r>
              <a:rPr lang="en-US" sz="1100" dirty="0" smtClean="0"/>
              <a:t>Vim,</a:t>
            </a:r>
            <a:r>
              <a:rPr lang="en-US" sz="1100" baseline="0" dirty="0" smtClean="0"/>
              <a:t> </a:t>
            </a:r>
            <a:r>
              <a:rPr lang="en-US" sz="1100" dirty="0" smtClean="0"/>
              <a:t>like vi,</a:t>
            </a:r>
            <a:r>
              <a:rPr lang="en-US" sz="1100" baseline="0" dirty="0" smtClean="0"/>
              <a:t> </a:t>
            </a:r>
            <a:r>
              <a:rPr lang="en-US" sz="1100" dirty="0" smtClean="0"/>
              <a:t>is more complex because of its different modes. )</a:t>
            </a:r>
            <a:endParaRPr lang="en-US" sz="1100" b="1" dirty="0" smtClean="0">
              <a:latin typeface="Courier New" panose="02070309020205020404" pitchFamily="49" charset="0"/>
              <a:cs typeface="Courier New" panose="02070309020205020404" pitchFamily="49" charset="0"/>
            </a:endParaRPr>
          </a:p>
          <a:p>
            <a:endParaRPr lang="en-US" sz="1100" dirty="0" smtClean="0">
              <a:latin typeface="Courier New" panose="02070309020205020404" pitchFamily="49" charset="0"/>
              <a:cs typeface="Courier New" panose="02070309020205020404" pitchFamily="49" charset="0"/>
            </a:endParaRPr>
          </a:p>
          <a:p>
            <a:r>
              <a:rPr lang="en-US" sz="1100" dirty="0" smtClean="0">
                <a:latin typeface="Courier New" panose="02070309020205020404" pitchFamily="49" charset="0"/>
                <a:cs typeface="Courier New" panose="02070309020205020404" pitchFamily="49" charset="0"/>
              </a:rPr>
              <a:t>OPEN FILE	$ vim FILENAME</a:t>
            </a:r>
          </a:p>
          <a:p>
            <a:pPr>
              <a:lnSpc>
                <a:spcPct val="120000"/>
              </a:lnSpc>
            </a:pPr>
            <a:r>
              <a:rPr lang="en-US" sz="1100" dirty="0" smtClean="0">
                <a:latin typeface="Courier New" panose="02070309020205020404" pitchFamily="49" charset="0"/>
                <a:cs typeface="Courier New" panose="02070309020205020404" pitchFamily="49" charset="0"/>
              </a:rPr>
              <a:t>START EDITING	</a:t>
            </a:r>
            <a:r>
              <a:rPr lang="en-US" sz="1100" dirty="0" err="1" smtClean="0">
                <a:latin typeface="Courier New" panose="02070309020205020404" pitchFamily="49" charset="0"/>
                <a:cs typeface="Courier New" panose="02070309020205020404" pitchFamily="49" charset="0"/>
              </a:rPr>
              <a:t>i</a:t>
            </a:r>
            <a:endParaRPr lang="en-US" sz="1100" dirty="0" smtClean="0">
              <a:latin typeface="Courier New" panose="02070309020205020404" pitchFamily="49" charset="0"/>
              <a:cs typeface="Courier New" panose="02070309020205020404" pitchFamily="49" charset="0"/>
            </a:endParaRPr>
          </a:p>
          <a:p>
            <a:pPr>
              <a:lnSpc>
                <a:spcPct val="120000"/>
              </a:lnSpc>
            </a:pPr>
            <a:r>
              <a:rPr lang="en-US" sz="1100" dirty="0" smtClean="0">
                <a:latin typeface="Courier New" panose="02070309020205020404" pitchFamily="49" charset="0"/>
                <a:cs typeface="Courier New" panose="02070309020205020404" pitchFamily="49" charset="0"/>
              </a:rPr>
              <a:t>WRITE FILE	ESC, :w</a:t>
            </a:r>
          </a:p>
          <a:p>
            <a:pPr>
              <a:lnSpc>
                <a:spcPct val="120000"/>
              </a:lnSpc>
            </a:pPr>
            <a:r>
              <a:rPr lang="en-US" sz="1100" dirty="0" smtClean="0">
                <a:latin typeface="Courier New" panose="02070309020205020404" pitchFamily="49" charset="0"/>
                <a:cs typeface="Courier New" panose="02070309020205020404" pitchFamily="49" charset="0"/>
              </a:rPr>
              <a:t>EXIT	ESC, :q</a:t>
            </a:r>
          </a:p>
          <a:p>
            <a:pPr>
              <a:lnSpc>
                <a:spcPct val="120000"/>
              </a:lnSpc>
            </a:pPr>
            <a:r>
              <a:rPr lang="en-US" sz="1100" dirty="0" smtClean="0">
                <a:latin typeface="Courier New" panose="02070309020205020404" pitchFamily="49" charset="0"/>
                <a:cs typeface="Courier New" panose="02070309020205020404" pitchFamily="49" charset="0"/>
              </a:rPr>
              <a:t>EXIT (don't write) 	ESC, :q!</a:t>
            </a:r>
            <a:endParaRPr lang="en-US" sz="1100"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38264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Here is an example of the</a:t>
            </a:r>
            <a:r>
              <a:rPr lang="en-US" baseline="0" dirty="0" smtClean="0">
                <a:latin typeface="Arial" panose="020B0604020202020204" pitchFamily="34" charset="0"/>
                <a:cs typeface="Arial" panose="020B0604020202020204" pitchFamily="34" charset="0"/>
              </a:rPr>
              <a:t> package resource. The </a:t>
            </a:r>
            <a:r>
              <a:rPr lang="en-US" dirty="0" smtClean="0">
                <a:latin typeface="Arial" panose="020B0604020202020204" pitchFamily="34" charset="0"/>
                <a:cs typeface="Arial" panose="020B0604020202020204" pitchFamily="34" charset="0"/>
              </a:rPr>
              <a:t>package named '</a:t>
            </a:r>
            <a:r>
              <a:rPr lang="en-US" dirty="0" err="1" smtClean="0">
                <a:latin typeface="Arial" panose="020B0604020202020204" pitchFamily="34" charset="0"/>
                <a:cs typeface="Arial" panose="020B0604020202020204" pitchFamily="34" charset="0"/>
              </a:rPr>
              <a:t>httpd</a:t>
            </a:r>
            <a:r>
              <a:rPr lang="en-US" dirty="0" smtClean="0">
                <a:latin typeface="Arial" panose="020B0604020202020204" pitchFamily="34" charset="0"/>
                <a:cs typeface="Arial" panose="020B0604020202020204" pitchFamily="34" charset="0"/>
              </a:rPr>
              <a:t>' is installed.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latin typeface="Arial" panose="020B0604020202020204" pitchFamily="34" charset="0"/>
              <a:cs typeface="Arial" panose="020B0604020202020204" pitchFamily="34" charset="0"/>
            </a:endParaRPr>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latin typeface="Arial" panose="020B0604020202020204" pitchFamily="34" charset="0"/>
                <a:cs typeface="Arial" panose="020B0604020202020204" pitchFamily="34" charset="0"/>
              </a:rPr>
              <a:t>Instructor Note: The default action for the package</a:t>
            </a:r>
            <a:r>
              <a:rPr lang="en-US" baseline="0" dirty="0" smtClean="0">
                <a:latin typeface="Arial" panose="020B0604020202020204" pitchFamily="34" charset="0"/>
                <a:cs typeface="Arial" panose="020B0604020202020204" pitchFamily="34" charset="0"/>
              </a:rPr>
              <a:t> resource is create. When you do not specify an action or attributes you can define it without the do and end block.</a:t>
            </a:r>
            <a:endParaRPr lang="en-US" dirty="0" smtClean="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49842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45280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Courier New" panose="02070309020205020404" pitchFamily="49" charset="0"/>
              </a:rPr>
              <a:t>/etc/</a:t>
            </a:r>
            <a:r>
              <a:rPr lang="en-US" dirty="0" err="1" smtClean="0">
                <a:latin typeface="Courier New" panose="02070309020205020404" pitchFamily="49" charset="0"/>
              </a:rPr>
              <a:t>motd</a:t>
            </a:r>
            <a:r>
              <a:rPr lang="en-US" dirty="0" smtClean="0">
                <a:latin typeface="Courier New" panose="02070309020205020404" pitchFamily="49" charset="0"/>
              </a:rPr>
              <a:t>'</a:t>
            </a:r>
            <a:r>
              <a:rPr lang="en-US" baseline="0" dirty="0" smtClean="0">
                <a:latin typeface="Courier New" panose="02070309020205020404" pitchFamily="49" charset="0"/>
              </a:rPr>
              <a:t> </a:t>
            </a:r>
            <a:r>
              <a:rPr lang="en-US" dirty="0" smtClean="0"/>
              <a:t>is created with content </a:t>
            </a:r>
            <a:r>
              <a:rPr lang="uk-UA" dirty="0" smtClean="0"/>
              <a:t>'</a:t>
            </a:r>
            <a:r>
              <a:rPr lang="en-US" dirty="0" smtClean="0"/>
              <a:t>This company is the property...</a:t>
            </a:r>
            <a:r>
              <a:rPr lang="uk-UA" dirty="0" smtClean="0"/>
              <a:t>'</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52376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6.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6.emf"/></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Courier New" panose="02070309020205020404" pitchFamily="49" charset="0"/>
                <a:cs typeface="Courier New" panose="02070309020205020404" pitchFamily="49" charset="0"/>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dirty="0" smtClean="0"/>
              <a:t>©2016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7199723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©2016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Courier New" panose="02070309020205020404" pitchFamily="49" charset="0"/>
                <a:cs typeface="Courier New" panose="02070309020205020404" pitchFamily="49" charset="0"/>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a:t>
            </a:r>
            <a:r>
              <a:rPr lang="en-US" dirty="0" smtClean="0">
                <a:solidFill>
                  <a:srgbClr val="7D868C"/>
                </a:solidFill>
              </a:rPr>
              <a:t> 2016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chef_client.html" TargetMode="External"/><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docs.chef.io/resource_package.html"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docs.chef.io/resource_service.html"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Chef </a:t>
            </a:r>
            <a:r>
              <a:rPr lang="en-US" dirty="0" smtClean="0"/>
              <a:t>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uk-UA" b="1" dirty="0" smtClean="0">
                <a:latin typeface="Courier New" panose="02070309020205020404" pitchFamily="49" charset="0"/>
              </a:rPr>
              <a:t>'</a:t>
            </a:r>
            <a:r>
              <a:rPr lang="en-US" b="1" dirty="0" smtClean="0">
                <a:latin typeface="Courier New" panose="02070309020205020404" pitchFamily="49" charset="0"/>
              </a:rPr>
              <a:t>/</a:t>
            </a:r>
            <a:r>
              <a:rPr lang="en-US" b="1" dirty="0" err="1">
                <a:latin typeface="Courier New" panose="02070309020205020404" pitchFamily="49" charset="0"/>
              </a:rPr>
              <a:t>etc</a:t>
            </a:r>
            <a:r>
              <a:rPr lang="en-US" b="1" dirty="0">
                <a:latin typeface="Courier New" panose="02070309020205020404" pitchFamily="49" charset="0"/>
              </a:rPr>
              <a:t>/</a:t>
            </a:r>
            <a:r>
              <a:rPr lang="en-US" b="1" dirty="0" err="1" smtClean="0">
                <a:latin typeface="Courier New" panose="02070309020205020404" pitchFamily="49" charset="0"/>
              </a:rPr>
              <a:t>php.ini.default</a:t>
            </a:r>
            <a:r>
              <a:rPr lang="uk-UA" b="1" dirty="0" smtClean="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:delete</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uk-UA" sz="3700" dirty="0" smtClean="0"/>
              <a:t>'</a:t>
            </a:r>
            <a:r>
              <a:rPr lang="en-US" sz="3700" dirty="0" smtClean="0"/>
              <a:t>/</a:t>
            </a:r>
            <a:r>
              <a:rPr lang="en-US" sz="3700" dirty="0" err="1" smtClean="0"/>
              <a:t>etc</a:t>
            </a:r>
            <a:r>
              <a:rPr lang="en-US" sz="3700" dirty="0" smtClean="0"/>
              <a:t>/</a:t>
            </a:r>
            <a:r>
              <a:rPr lang="en-US" sz="3700" dirty="0" err="1" smtClean="0"/>
              <a:t>php.ini.default</a:t>
            </a:r>
            <a:r>
              <a:rPr lang="uk-UA" sz="3700" dirty="0" smtClean="0"/>
              <a: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1855497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GL: Use Your Editor to Open the Recipe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8996870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Update the Setup Recipe</a:t>
            </a:r>
            <a:endParaRPr lang="en-US" dirty="0"/>
          </a:p>
        </p:txBody>
      </p:sp>
      <p:sp>
        <p:nvSpPr>
          <p:cNvPr id="3" name="Content Placeholder 2"/>
          <p:cNvSpPr>
            <a:spLocks noGrp="1"/>
          </p:cNvSpPr>
          <p:nvPr>
            <p:ph sz="quarter" idx="10"/>
          </p:nvPr>
        </p:nvSpPr>
        <p:spPr>
          <a:xfrm>
            <a:off x="1121104" y="2113748"/>
            <a:ext cx="14423693" cy="5950960"/>
          </a:xfrm>
        </p:spPr>
        <p:txBody>
          <a:bodyPr/>
          <a:lstStyle/>
          <a:p>
            <a:r>
              <a:rPr lang="en-US" b="1" dirty="0" smtClean="0"/>
              <a:t>package '</a:t>
            </a:r>
            <a:r>
              <a:rPr lang="en-US" b="1" dirty="0" err="1" smtClean="0"/>
              <a:t>cowsay</a:t>
            </a:r>
            <a:r>
              <a:rPr lang="en-US" b="1" dirty="0" smtClean="0"/>
              <a:t>' do</a:t>
            </a:r>
          </a:p>
          <a:p>
            <a:r>
              <a:rPr lang="en-US" b="1" dirty="0" smtClean="0"/>
              <a:t>  action :install</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t>
            </a:r>
            <a:r>
              <a:rPr lang="en-US" dirty="0" err="1" smtClean="0"/>
              <a:t>setup.rb</a:t>
            </a:r>
            <a:endParaRPr lang="en-US" dirty="0"/>
          </a:p>
        </p:txBody>
      </p:sp>
      <p:sp>
        <p:nvSpPr>
          <p:cNvPr id="7" name="Text Placeholder 6"/>
          <p:cNvSpPr>
            <a:spLocks noGrp="1"/>
          </p:cNvSpPr>
          <p:nvPr>
            <p:ph type="body" sz="quarter" idx="14"/>
          </p:nvPr>
        </p:nvSpPr>
        <p:spPr>
          <a:xfrm>
            <a:off x="1143067" y="2108315"/>
            <a:ext cx="14404273" cy="1997646"/>
          </a:xfrm>
        </p:spPr>
        <p:txBody>
          <a:bodyPr/>
          <a:lstStyle/>
          <a:p>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©2016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671766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686181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rPr>
              <a:t>chef-client </a:t>
            </a:r>
            <a:r>
              <a:rPr lang="en-US" dirty="0" smtClean="0"/>
              <a:t>is an agent that runs locally on every node that is under management by Chef. </a:t>
            </a:r>
          </a:p>
          <a:p>
            <a:endParaRPr lang="en-US" dirty="0"/>
          </a:p>
          <a:p>
            <a:r>
              <a:rPr lang="en-US" dirty="0" smtClean="0"/>
              <a:t>When a </a:t>
            </a:r>
            <a:r>
              <a:rPr lang="en-US" dirty="0" smtClean="0">
                <a:latin typeface="+mj-lt"/>
              </a:rPr>
              <a:t>chef-client </a:t>
            </a:r>
            <a:r>
              <a:rPr lang="en-US" dirty="0" smtClean="0"/>
              <a:t>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14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hlinkClick r:id="rId3"/>
              </a:rPr>
              <a:t>https://docs.chef.io/chef_client.html</a:t>
            </a:r>
            <a:endParaRPr lang="en-US" dirty="0" smtClean="0"/>
          </a:p>
          <a:p>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641415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 (or -z)</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52015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a:xfrm>
            <a:off x="1121104" y="2315964"/>
            <a:ext cx="14423693" cy="5646007"/>
          </a:xfrm>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setup.rb</a:t>
            </a:r>
            <a:endParaRPr lang="en-US" sz="2000" dirty="0"/>
          </a:p>
          <a:p>
            <a:r>
              <a:rPr lang="en-US" sz="2000" dirty="0"/>
              <a:t>  * </a:t>
            </a:r>
            <a:r>
              <a:rPr lang="en-US" sz="2000" dirty="0" err="1"/>
              <a:t>yum_package</a:t>
            </a:r>
            <a:r>
              <a:rPr lang="en-US" sz="2000" dirty="0"/>
              <a:t>[</a:t>
            </a:r>
            <a:r>
              <a:rPr lang="en-US" sz="2000" dirty="0" err="1"/>
              <a:t>nano</a:t>
            </a:r>
            <a:r>
              <a:rPr lang="en-US" sz="2000" dirty="0"/>
              <a:t>] action install</a:t>
            </a:r>
          </a:p>
          <a:p>
            <a:r>
              <a:rPr lang="en-US" sz="2000" dirty="0"/>
              <a:t>    - install </a:t>
            </a:r>
            <a:r>
              <a:rPr lang="en-US" sz="2000" dirty="0" smtClean="0"/>
              <a:t>version 3.03-8.e16 of package </a:t>
            </a:r>
            <a:r>
              <a:rPr lang="en-US" sz="2000" dirty="0" err="1" smtClean="0"/>
              <a:t>cowsay</a:t>
            </a:r>
            <a:endParaRPr lang="en-US" sz="2000" dirty="0"/>
          </a:p>
          <a:p>
            <a:r>
              <a:rPr lang="en-US" sz="2000" dirty="0"/>
              <a:t>Running handlers:</a:t>
            </a:r>
          </a:p>
          <a:p>
            <a:r>
              <a:rPr lang="en-US" sz="2000" dirty="0"/>
              <a:t>Running handlers complete</a:t>
            </a:r>
          </a:p>
          <a:p>
            <a:r>
              <a:rPr lang="en-US" sz="2000" dirty="0"/>
              <a:t>Chef Client finished, 1/1 resources updated in </a:t>
            </a:r>
            <a:r>
              <a:rPr lang="en-US" sz="2000" dirty="0" smtClean="0"/>
              <a:t>38 seconds</a:t>
            </a:r>
            <a:endParaRPr lang="en-US" sz="2000" dirty="0"/>
          </a:p>
        </p:txBody>
      </p:sp>
      <p:sp>
        <p:nvSpPr>
          <p:cNvPr id="2" name="Title 1"/>
          <p:cNvSpPr>
            <a:spLocks noGrp="1"/>
          </p:cNvSpPr>
          <p:nvPr>
            <p:ph type="title"/>
          </p:nvPr>
        </p:nvSpPr>
        <p:spPr/>
        <p:txBody>
          <a:bodyPr>
            <a:normAutofit/>
          </a:bodyPr>
          <a:lstStyle/>
          <a:p>
            <a:r>
              <a:rPr lang="en-US" dirty="0" smtClean="0"/>
              <a:t>GL: Apply the Setup Recipe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5090115"/>
            <a:ext cx="14417959" cy="103017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703829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q"/>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7325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733754"/>
          </a:xfrm>
        </p:spPr>
        <p:txBody>
          <a:bodyPr/>
          <a:lstStyle/>
          <a:p>
            <a:r>
              <a:rPr lang="en-US" dirty="0"/>
              <a:t> </a:t>
            </a:r>
            <a:r>
              <a:rPr lang="en-US" dirty="0" smtClean="0"/>
              <a:t>_____</a:t>
            </a:r>
          </a:p>
          <a:p>
            <a:r>
              <a:rPr lang="en-US" dirty="0" smtClean="0"/>
              <a:t>&lt; </a:t>
            </a:r>
            <a:r>
              <a:rPr lang="en-US" dirty="0"/>
              <a:t>moo </a:t>
            </a:r>
            <a:r>
              <a:rPr lang="en-US" dirty="0" smtClean="0"/>
              <a:t>&gt;</a:t>
            </a:r>
          </a:p>
          <a:p>
            <a:r>
              <a:rPr lang="en-US" dirty="0" smtClean="0"/>
              <a:t> -----</a:t>
            </a:r>
          </a:p>
          <a:p>
            <a:r>
              <a:rPr lang="en-US" dirty="0" smtClean="0"/>
              <a:t>        </a:t>
            </a:r>
            <a:r>
              <a:rPr lang="en-US" dirty="0"/>
              <a:t>\   </a:t>
            </a:r>
            <a:r>
              <a:rPr lang="en-US" dirty="0" smtClean="0"/>
              <a:t>^__^</a:t>
            </a:r>
          </a:p>
          <a:p>
            <a:r>
              <a:rPr lang="en-US" dirty="0" smtClean="0"/>
              <a:t>         </a:t>
            </a:r>
            <a:r>
              <a:rPr lang="en-US" dirty="0"/>
              <a:t>\  (</a:t>
            </a:r>
            <a:r>
              <a:rPr lang="en-US" dirty="0" err="1"/>
              <a:t>oo</a:t>
            </a:r>
            <a:r>
              <a:rPr lang="en-US" dirty="0" smtClean="0"/>
              <a:t>)\_______</a:t>
            </a:r>
          </a:p>
          <a:p>
            <a:r>
              <a:rPr lang="en-US" dirty="0" smtClean="0"/>
              <a:t>            </a:t>
            </a:r>
            <a:r>
              <a:rPr lang="en-US" dirty="0"/>
              <a:t>(__)\       </a:t>
            </a:r>
            <a:r>
              <a:rPr lang="en-US" dirty="0" smtClean="0"/>
              <a:t>)\/\</a:t>
            </a:r>
          </a:p>
          <a:p>
            <a:r>
              <a:rPr lang="en-US" dirty="0" smtClean="0"/>
              <a:t>                </a:t>
            </a:r>
            <a:r>
              <a:rPr lang="en-US" dirty="0"/>
              <a:t>||----w </a:t>
            </a:r>
            <a:r>
              <a:rPr lang="en-US" dirty="0" smtClean="0"/>
              <a:t>|</a:t>
            </a:r>
          </a:p>
          <a:p>
            <a:r>
              <a:rPr lang="en-US" dirty="0" smtClean="0"/>
              <a:t>                </a:t>
            </a:r>
            <a:r>
              <a:rPr lang="en-US" dirty="0"/>
              <a:t>||     ||</a:t>
            </a:r>
          </a:p>
        </p:txBody>
      </p:sp>
      <p:sp>
        <p:nvSpPr>
          <p:cNvPr id="3" name="Title 2"/>
          <p:cNvSpPr>
            <a:spLocks noGrp="1"/>
          </p:cNvSpPr>
          <p:nvPr>
            <p:ph type="title"/>
          </p:nvPr>
        </p:nvSpPr>
        <p:spPr/>
        <p:txBody>
          <a:bodyPr/>
          <a:lstStyle/>
          <a:p>
            <a:r>
              <a:rPr lang="en-US" dirty="0" smtClean="0"/>
              <a:t>GL: Run </a:t>
            </a:r>
            <a:r>
              <a:rPr lang="en-US" dirty="0" err="1" smtClean="0"/>
              <a:t>cowsay</a:t>
            </a:r>
            <a:r>
              <a:rPr lang="en-US" dirty="0" smtClean="0"/>
              <a:t> with a Message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cowsay</a:t>
            </a:r>
            <a:r>
              <a:rPr lang="en-US" dirty="0" smtClean="0"/>
              <a:t> moo</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954458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a:t>GL: </a:t>
            </a:r>
            <a:r>
              <a:rPr lang="en-US" dirty="0" smtClean="0"/>
              <a:t>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ü"/>
            </a:pPr>
            <a:r>
              <a:rPr lang="en-US" dirty="0" smtClean="0"/>
              <a:t>Write a recipe that installs the '</a:t>
            </a:r>
            <a:r>
              <a:rPr lang="en-US" dirty="0" err="1" smtClean="0"/>
              <a:t>cowsay</a:t>
            </a:r>
            <a:r>
              <a:rPr lang="en-US" dirty="0" smtClean="0"/>
              <a:t>' package</a:t>
            </a:r>
          </a:p>
          <a:p>
            <a:pPr marL="342900" indent="-342900">
              <a:buFont typeface="Wingdings" charset="2"/>
              <a:buChar char="ü"/>
            </a:pPr>
            <a:r>
              <a:rPr lang="en-US" dirty="0" smtClean="0"/>
              <a:t>Apply the recipe to the workstation</a:t>
            </a:r>
          </a:p>
          <a:p>
            <a:pPr marL="342900" indent="-342900">
              <a:buFont typeface="Wingdings" charset="2"/>
              <a:buChar char="ü"/>
            </a:pPr>
            <a:r>
              <a:rPr lang="en-US" dirty="0"/>
              <a:t>Use '</a:t>
            </a:r>
            <a:r>
              <a:rPr lang="en-US" dirty="0" err="1"/>
              <a:t>cowsay</a:t>
            </a:r>
            <a:r>
              <a:rPr lang="en-US" dirty="0"/>
              <a:t>' to say </a:t>
            </a:r>
            <a:r>
              <a:rPr lang="en-US" dirty="0" smtClean="0"/>
              <a:t>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663324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chef-client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455963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a:t>
            </a:r>
            <a:r>
              <a:rPr lang="en-US" sz="3700" dirty="0" smtClean="0"/>
              <a:t>applied the recipe again?</a:t>
            </a:r>
            <a:endParaRPr lang="en-US" sz="3700" dirty="0"/>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Test and Repair</a:t>
            </a:r>
            <a:endParaRPr lang="en-US" dirty="0"/>
          </a:p>
        </p:txBody>
      </p:sp>
      <p:sp>
        <p:nvSpPr>
          <p:cNvPr id="17" name="Text Placeholder 4"/>
          <p:cNvSpPr>
            <a:spLocks noGrp="1"/>
          </p:cNvSpPr>
          <p:nvPr>
            <p:ph type="subTitle" idx="1"/>
          </p:nvPr>
        </p:nvSpPr>
        <p:spPr>
          <a:xfrm>
            <a:off x="3013754" y="3506119"/>
            <a:ext cx="10974132" cy="41238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smtClean="0">
                <a:latin typeface="Courier New" panose="02070309020205020404" pitchFamily="49" charset="0"/>
                <a:cs typeface="Courier New" panose="02070309020205020404" pitchFamily="49" charset="0"/>
              </a:rPr>
              <a:t>chef-client</a:t>
            </a:r>
            <a:r>
              <a:rPr lang="en-US" sz="3700" smtClean="0"/>
              <a:t> takes action only when it needs to. </a:t>
            </a:r>
            <a:r>
              <a:rPr lang="en-US" sz="3700" dirty="0" smtClean="0"/>
              <a:t>Think of it as test and repair. </a:t>
            </a:r>
          </a:p>
          <a:p>
            <a:endParaRPr lang="en-US" sz="3700" dirty="0" smtClean="0"/>
          </a:p>
          <a:p>
            <a:r>
              <a:rPr lang="en-US" sz="3700" dirty="0" smtClean="0"/>
              <a:t>Chef looks at the current state of each resource and takes action only when that resource is out of policy.</a:t>
            </a:r>
          </a:p>
          <a:p>
            <a:endParaRPr lang="en-US" sz="3700" dirty="0" smtClean="0"/>
          </a:p>
          <a:p>
            <a:pPr lvl="1"/>
            <a:endParaRPr lang="de-DE" sz="3200" dirty="0" smtClean="0"/>
          </a:p>
          <a:p>
            <a:pPr lvl="1"/>
            <a:endParaRPr lang="en-US" sz="3200" dirty="0" smtClean="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265165"/>
              <a:ext cx="11324850" cy="4168542"/>
              <a:chOff x="467789" y="254372"/>
              <a:chExt cx="11324850" cy="3232343"/>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465681" y="549488"/>
                <a:ext cx="3329065" cy="216528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smtClean="0">
                    <a:solidFill>
                      <a:srgbClr val="000000"/>
                    </a:solidFill>
                  </a:rPr>
                  <a:t>'</a:t>
                </a:r>
                <a:r>
                  <a:rPr lang="en-US" dirty="0" err="1" smtClean="0">
                    <a:solidFill>
                      <a:srgbClr val="000000"/>
                    </a:solidFill>
                  </a:rPr>
                  <a:t>cowsay</a:t>
                </a:r>
                <a:r>
                  <a:rPr lang="en-US" dirty="0" smtClean="0">
                    <a:solidFill>
                      <a:srgbClr val="000000"/>
                    </a:solidFill>
                  </a:rPr>
                  <a:t>'</a:t>
                </a:r>
                <a:r>
                  <a:rPr lang="en-US" dirty="0">
                    <a:solidFill>
                      <a:srgbClr val="000000"/>
                    </a:solidFill>
                  </a:rPr>
                  <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632130"/>
                <a:ext cx="2758401"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794746" y="1632130"/>
                <a:ext cx="2758403" cy="225776"/>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32383" y="254372"/>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156400" y="476853"/>
              <a:ext cx="3879201" cy="641208"/>
            </a:xfrm>
            <a:prstGeom prst="rect">
              <a:avLst/>
            </a:prstGeom>
          </p:spPr>
          <p:txBody>
            <a:bodyPr vert="horz" wrap="square" lIns="121920" tIns="121920" rIns="121920" bIns="121920" rtlCol="0">
              <a:noAutofit/>
            </a:bodyPr>
            <a:lstStyle/>
            <a:p>
              <a:pPr algn="ctr"/>
              <a:r>
                <a:rPr lang="en-US" sz="4000" b="1" dirty="0" smtClean="0">
                  <a:latin typeface="Courier New" panose="02070309020205020404" pitchFamily="49" charset="0"/>
                  <a:cs typeface="Courier New" panose="02070309020205020404" pitchFamily="49" charset="0"/>
                </a:rPr>
                <a:t>package '</a:t>
              </a:r>
              <a:r>
                <a:rPr lang="en-US" sz="4000" b="1" dirty="0" err="1" smtClean="0">
                  <a:latin typeface="Courier New" panose="02070309020205020404" pitchFamily="49" charset="0"/>
                  <a:cs typeface="Courier New" panose="02070309020205020404" pitchFamily="49" charset="0"/>
                </a:rPr>
                <a:t>cowsay</a:t>
              </a:r>
              <a:r>
                <a:rPr lang="en-US" sz="4000" b="1" dirty="0" smtClean="0">
                  <a:latin typeface="Courier New" panose="02070309020205020404" pitchFamily="49" charset="0"/>
                  <a:cs typeface="Courier New" panose="02070309020205020404" pitchFamily="49" charset="0"/>
                </a:rPr>
                <a:t>'</a:t>
              </a:r>
              <a:endParaRPr lang="en-US" sz="4000" b="1" dirty="0">
                <a:latin typeface="Courier New" panose="02070309020205020404" pitchFamily="49" charset="0"/>
                <a:cs typeface="Courier New" panose="02070309020205020404" pitchFamily="49" charset="0"/>
              </a:endParaRP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5"/>
            <a:ext cx="14423693" cy="5673792"/>
          </a:xfrm>
        </p:spPr>
        <p:txBody>
          <a:bodyPr/>
          <a:lstStyle/>
          <a:p>
            <a:endParaRPr lang="en-US" dirty="0"/>
          </a:p>
        </p:txBody>
      </p:sp>
      <p:sp>
        <p:nvSpPr>
          <p:cNvPr id="3" name="Title 2"/>
          <p:cNvSpPr>
            <a:spLocks noGrp="1"/>
          </p:cNvSpPr>
          <p:nvPr>
            <p:ph type="title"/>
          </p:nvPr>
        </p:nvSpPr>
        <p:spPr/>
        <p:txBody>
          <a:bodyPr/>
          <a:lstStyle/>
          <a:p>
            <a:r>
              <a:rPr lang="en-US" dirty="0" smtClean="0"/>
              <a:t>GL: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b="1" dirty="0" smtClean="0"/>
              <a:t>file </a:t>
            </a:r>
            <a:r>
              <a:rPr lang="uk-UA" b="1" dirty="0" smtClean="0"/>
              <a:t>'</a:t>
            </a:r>
            <a:r>
              <a:rPr lang="en-US" b="1" dirty="0" err="1" smtClean="0"/>
              <a:t>hello.txt</a:t>
            </a:r>
            <a:r>
              <a:rPr lang="uk-UA" b="1" dirty="0" smtClean="0"/>
              <a:t>'</a:t>
            </a:r>
            <a:r>
              <a:rPr lang="en-US" b="1" dirty="0" smtClean="0"/>
              <a:t> do</a:t>
            </a:r>
          </a:p>
          <a:p>
            <a:r>
              <a:rPr lang="en-US" b="1" dirty="0" smtClean="0"/>
              <a:t>  content </a:t>
            </a:r>
            <a:r>
              <a:rPr lang="uk-UA" b="1" dirty="0" smtClean="0"/>
              <a:t>'</a:t>
            </a:r>
            <a:r>
              <a:rPr lang="en-US" b="1" dirty="0" smtClean="0"/>
              <a:t>Hello, world!</a:t>
            </a:r>
            <a:r>
              <a:rPr lang="uk-UA" b="1" dirty="0" smtClean="0"/>
              <a:t>'</a:t>
            </a:r>
            <a:endParaRPr lang="en-US" b="1" dirty="0"/>
          </a:p>
          <a:p>
            <a:r>
              <a:rPr lang="en-US" b="1" dirty="0" smtClean="0"/>
              <a:t>end</a:t>
            </a:r>
            <a:endParaRPr lang="en-US" b="1"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b="1" dirty="0"/>
              <a:t>~/</a:t>
            </a:r>
            <a:r>
              <a:rPr lang="en-US" sz="3700" b="1" dirty="0" err="1"/>
              <a:t>hello.rb</a:t>
            </a:r>
            <a:endParaRPr lang="en-US" sz="3700" b="1" dirty="0"/>
          </a:p>
        </p:txBody>
      </p:sp>
      <p:sp>
        <p:nvSpPr>
          <p:cNvPr id="7" name="Content Placeholder 6"/>
          <p:cNvSpPr>
            <a:spLocks noGrp="1"/>
          </p:cNvSpPr>
          <p:nvPr>
            <p:ph sz="quarter" idx="12"/>
          </p:nvPr>
        </p:nvSpPr>
        <p:spPr/>
        <p:txBody>
          <a:bodyPr/>
          <a:lstStyle/>
          <a:p>
            <a:r>
              <a:rPr lang="en-US" dirty="0"/>
              <a:t>The file named </a:t>
            </a:r>
            <a:r>
              <a:rPr lang="uk-UA" dirty="0" smtClean="0"/>
              <a:t>'</a:t>
            </a:r>
            <a:r>
              <a:rPr lang="en-US" dirty="0" err="1" smtClean="0"/>
              <a:t>hello.txt</a:t>
            </a:r>
            <a:r>
              <a:rPr lang="uk-UA" dirty="0" smtClean="0"/>
              <a:t>'</a:t>
            </a:r>
            <a:r>
              <a:rPr lang="en-US" dirty="0" smtClean="0"/>
              <a:t> </a:t>
            </a:r>
            <a:r>
              <a:rPr lang="en-US" dirty="0"/>
              <a:t>is created with the content </a:t>
            </a:r>
            <a:r>
              <a:rPr lang="uk-UA" dirty="0" smtClean="0"/>
              <a:t>'</a:t>
            </a:r>
            <a:r>
              <a:rPr lang="en-US" dirty="0" smtClean="0"/>
              <a:t>Hello</a:t>
            </a:r>
            <a:r>
              <a:rPr lang="en-US" dirty="0"/>
              <a:t>, world</a:t>
            </a:r>
            <a:r>
              <a:rPr lang="en-US" dirty="0" smtClean="0"/>
              <a:t>!</a:t>
            </a:r>
            <a:r>
              <a:rPr lang="uk-UA"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Courier New" panose="02070309020205020404" pitchFamily="49" charset="0"/>
                <a:hlinkClick r:id="rId3"/>
              </a:rPr>
              <a:t>https://</a:t>
            </a:r>
            <a:r>
              <a:rPr lang="en-US" sz="2400" dirty="0" err="1" smtClean="0">
                <a:cs typeface="Courier New" panose="02070309020205020404" pitchFamily="49" charset="0"/>
                <a:hlinkClick r:id="rId3"/>
              </a:rPr>
              <a:t>docs.chef.io</a:t>
            </a:r>
            <a:r>
              <a:rPr lang="en-US" sz="2400" dirty="0" smtClean="0">
                <a:cs typeface="Courier New" panose="02070309020205020404" pitchFamily="49" charset="0"/>
                <a:hlinkClick r:id="rId3"/>
              </a:rPr>
              <a:t>/</a:t>
            </a:r>
            <a:r>
              <a:rPr lang="en-US" sz="2400" dirty="0" err="1" smtClean="0">
                <a:cs typeface="Courier New" panose="02070309020205020404" pitchFamily="49" charset="0"/>
                <a:hlinkClick r:id="rId3"/>
              </a:rPr>
              <a:t>resources.html</a:t>
            </a:r>
            <a:endParaRPr lang="en-US" sz="2400" dirty="0" smtClean="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q"/>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865637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a:t>Starting Chef Client, version 12.5.1</a:t>
            </a:r>
          </a:p>
          <a:p>
            <a:r>
              <a:rPr lang="en-US" sz="2000" dirty="0"/>
              <a:t>resolving cookbooks for run list: []</a:t>
            </a:r>
          </a:p>
          <a:p>
            <a:r>
              <a:rPr lang="en-US" sz="2000" dirty="0"/>
              <a:t>Synchronizing Cookbooks:</a:t>
            </a:r>
          </a:p>
          <a:p>
            <a:r>
              <a:rPr lang="en-US" sz="2000" dirty="0"/>
              <a:t>Compiling Cookbooks...</a:t>
            </a:r>
          </a:p>
          <a:p>
            <a:r>
              <a:rPr lang="en-US" sz="2000" dirty="0"/>
              <a:t>[2016-02-19T13:08:13+00:00] WARN: Node ip-172-31-12-176.ec2.internal has an empty run list.</a:t>
            </a:r>
          </a:p>
          <a:p>
            <a:r>
              <a:rPr lang="en-US" sz="2000" dirty="0"/>
              <a:t>Converging 1 resources</a:t>
            </a:r>
          </a:p>
          <a:p>
            <a:r>
              <a:rPr lang="en-US" sz="2000" dirty="0"/>
              <a:t>Recipe: @</a:t>
            </a:r>
            <a:r>
              <a:rPr lang="en-US" sz="2000" dirty="0" err="1"/>
              <a:t>recipe_files</a:t>
            </a:r>
            <a:r>
              <a:rPr lang="en-US" sz="2000" dirty="0"/>
              <a:t>::/</a:t>
            </a:r>
            <a:r>
              <a:rPr lang="en-US" sz="2000" dirty="0" smtClean="0"/>
              <a:t>home/chef/</a:t>
            </a:r>
            <a:r>
              <a:rPr lang="en-US" sz="2000" dirty="0" err="1" smtClean="0"/>
              <a:t>hello.rb</a:t>
            </a:r>
            <a:endParaRPr lang="en-US" sz="2000" dirty="0"/>
          </a:p>
          <a:p>
            <a:r>
              <a:rPr lang="en-US" sz="2000" dirty="0"/>
              <a:t>  * </a:t>
            </a:r>
            <a:r>
              <a:rPr lang="en-US" sz="2000" dirty="0" smtClean="0"/>
              <a:t>file[</a:t>
            </a:r>
            <a:r>
              <a:rPr lang="en-US" sz="2000" dirty="0" err="1" smtClean="0"/>
              <a:t>hello.txt</a:t>
            </a:r>
            <a:r>
              <a:rPr lang="en-US" sz="2000" dirty="0" smtClean="0"/>
              <a:t>] action create</a:t>
            </a:r>
          </a:p>
          <a:p>
            <a:r>
              <a:rPr lang="en-US" sz="2000" dirty="0"/>
              <a:t> </a:t>
            </a:r>
            <a:r>
              <a:rPr lang="en-US" sz="2000" dirty="0" smtClean="0"/>
              <a:t>   - create new file </a:t>
            </a:r>
            <a:r>
              <a:rPr lang="en-US" sz="2000" dirty="0" err="1" smtClean="0"/>
              <a:t>hello.txt</a:t>
            </a:r>
            <a:endParaRPr lang="en-US" sz="2000" dirty="0" smtClean="0"/>
          </a:p>
          <a:p>
            <a:r>
              <a:rPr lang="en-US" sz="2000" dirty="0"/>
              <a:t> </a:t>
            </a:r>
            <a:r>
              <a:rPr lang="en-US" sz="2000" dirty="0" smtClean="0"/>
              <a:t>   - update content in file </a:t>
            </a:r>
            <a:r>
              <a:rPr lang="en-US" sz="2000" dirty="0" err="1" smtClean="0"/>
              <a:t>hello.txt</a:t>
            </a:r>
            <a:r>
              <a:rPr lang="en-US" sz="2000" dirty="0" smtClean="0"/>
              <a:t> from non to 315f5b</a:t>
            </a:r>
          </a:p>
          <a:p>
            <a:r>
              <a:rPr lang="en-US" sz="2000" dirty="0"/>
              <a:t> </a:t>
            </a:r>
            <a:r>
              <a:rPr lang="en-US" sz="2000" dirty="0" smtClean="0"/>
              <a:t>   </a:t>
            </a:r>
            <a:r>
              <a:rPr lang="de-DE" sz="2000" dirty="0" smtClean="0"/>
              <a:t>+++ </a:t>
            </a:r>
            <a:r>
              <a:rPr lang="de-DE" sz="2000" dirty="0"/>
              <a:t>./.</a:t>
            </a:r>
            <a:r>
              <a:rPr lang="de-DE" sz="2000" dirty="0" smtClean="0"/>
              <a:t>hello.txt20160224-8559-19kqial</a:t>
            </a:r>
          </a:p>
          <a:p>
            <a:r>
              <a:rPr lang="de-DE" sz="2000" dirty="0"/>
              <a:t>	2016-02-24 16:51:04.400844959 +</a:t>
            </a:r>
            <a:r>
              <a:rPr lang="de-DE" sz="2000" dirty="0" smtClean="0"/>
              <a:t>0000</a:t>
            </a:r>
          </a:p>
          <a:p>
            <a:r>
              <a:rPr lang="de-DE" sz="2000" dirty="0" smtClean="0"/>
              <a:t>    </a:t>
            </a:r>
            <a:r>
              <a:rPr lang="de-DE" sz="2000" dirty="0"/>
              <a:t>@@ -1 +1,2 </a:t>
            </a:r>
            <a:r>
              <a:rPr lang="de-DE" sz="2000" dirty="0" smtClean="0"/>
              <a:t>@@</a:t>
            </a:r>
          </a:p>
          <a:p>
            <a:r>
              <a:rPr lang="de-DE" sz="2000" dirty="0" smtClean="0"/>
              <a:t>    </a:t>
            </a:r>
            <a:r>
              <a:rPr lang="de-DE" sz="2000" dirty="0"/>
              <a:t>+</a:t>
            </a:r>
            <a:r>
              <a:rPr lang="de-DE" sz="2000" dirty="0" err="1"/>
              <a:t>Hello</a:t>
            </a:r>
            <a:r>
              <a:rPr lang="de-DE" sz="2000" dirty="0"/>
              <a:t>, </a:t>
            </a:r>
            <a:r>
              <a:rPr lang="de-DE" sz="2000" dirty="0" err="1"/>
              <a:t>world</a:t>
            </a:r>
            <a:r>
              <a:rPr lang="de-DE" sz="2000" dirty="0" smtClean="0"/>
              <a:t>!</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120569" y="5090114"/>
            <a:ext cx="14417959" cy="294953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67786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q"/>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79464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GL: What </a:t>
            </a:r>
            <a:r>
              <a:rPr lang="en-US" dirty="0"/>
              <a:t>D</a:t>
            </a:r>
            <a:r>
              <a:rPr lang="en-US" dirty="0" smtClean="0"/>
              <a:t>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normAutofit fontScale="90000"/>
          </a:bodyPr>
          <a:lstStyle/>
          <a:p>
            <a:r>
              <a:rPr lang="en-US" dirty="0" smtClean="0"/>
              <a:t>GL: Time for Some Fun!</a:t>
            </a:r>
            <a:endParaRPr lang="en-US" dirty="0"/>
          </a:p>
        </p:txBody>
      </p:sp>
      <p:sp>
        <p:nvSpPr>
          <p:cNvPr id="7" name="Text Placeholder 6"/>
          <p:cNvSpPr>
            <a:spLocks noGrp="1"/>
          </p:cNvSpPr>
          <p:nvPr>
            <p:ph type="body" sz="quarter" idx="10"/>
          </p:nvPr>
        </p:nvSpPr>
        <p:spPr/>
        <p:txBody>
          <a:bodyPr/>
          <a:lstStyle/>
          <a:p>
            <a:pPr marL="342900" indent="-342900">
              <a:buFont typeface="Wingdings" charset="2"/>
              <a:buChar char="q"/>
            </a:pPr>
            <a:r>
              <a:rPr lang="en-US" dirty="0" smtClean="0"/>
              <a:t>Write a recipe that installs the '</a:t>
            </a:r>
            <a:r>
              <a:rPr lang="en-US" dirty="0" err="1" smtClean="0"/>
              <a:t>cowsay</a:t>
            </a:r>
            <a:r>
              <a:rPr lang="en-US" dirty="0" smtClean="0"/>
              <a:t>' package</a:t>
            </a:r>
          </a:p>
          <a:p>
            <a:pPr marL="342900" indent="-342900">
              <a:buFont typeface="Wingdings" charset="2"/>
              <a:buChar char="q"/>
            </a:pPr>
            <a:r>
              <a:rPr lang="en-US" dirty="0" smtClean="0"/>
              <a:t>Apply the recipe to the workstation</a:t>
            </a:r>
          </a:p>
          <a:p>
            <a:pPr marL="342900" indent="-342900">
              <a:buFont typeface="Wingdings" charset="2"/>
              <a:buChar char="q"/>
            </a:pPr>
            <a:r>
              <a:rPr lang="en-US" dirty="0" smtClean="0"/>
              <a:t>Use '</a:t>
            </a:r>
            <a:r>
              <a:rPr lang="en-US" dirty="0" err="1" smtClean="0"/>
              <a:t>cowsay</a:t>
            </a:r>
            <a:r>
              <a:rPr lang="en-US" dirty="0" smtClean="0"/>
              <a:t>' to say something</a:t>
            </a:r>
            <a:endParaRPr lang="en-US" dirty="0"/>
          </a:p>
        </p:txBody>
      </p:sp>
      <p:sp>
        <p:nvSpPr>
          <p:cNvPr id="8" name="Content Placeholder 7"/>
          <p:cNvSpPr>
            <a:spLocks noGrp="1"/>
          </p:cNvSpPr>
          <p:nvPr>
            <p:ph sz="quarter" idx="11"/>
          </p:nvPr>
        </p:nvSpPr>
        <p:spPr/>
        <p:txBody>
          <a:bodyPr/>
          <a:lstStyle/>
          <a:p>
            <a:r>
              <a:rPr lang="en-US" dirty="0" smtClean="0"/>
              <a:t>The workstation needs a little personal touch; something that makes it a little more fun.</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©2016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96952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a:bodyPr>
          <a:lstStyle/>
          <a:p>
            <a:r>
              <a:rPr lang="en-US" dirty="0" smtClean="0"/>
              <a:t>GL: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ü"/>
            </a:pPr>
            <a:r>
              <a:rPr lang="en-US" dirty="0" smtClean="0"/>
              <a:t>Create a recipe that writes out a file with the contents </a:t>
            </a:r>
            <a:r>
              <a:rPr lang="en-US" dirty="0" smtClean="0">
                <a:latin typeface="+mj-lt"/>
                <a:cs typeface="Courier New" panose="02070309020205020404" pitchFamily="49" charset="0"/>
              </a:rPr>
              <a:t>"Hello, world!"</a:t>
            </a:r>
          </a:p>
          <a:p>
            <a:pPr marL="380981" indent="-380981">
              <a:buFont typeface="Wingdings" charset="2"/>
              <a:buChar char="ü"/>
            </a:pPr>
            <a:r>
              <a:rPr lang="en-US" dirty="0" smtClean="0">
                <a:latin typeface="+mj-lt"/>
                <a:cs typeface="Courier New" panose="02070309020205020404" pitchFamily="49" charset="0"/>
              </a:rPr>
              <a:t>Apply that recipe to the workstation</a:t>
            </a:r>
          </a:p>
          <a:p>
            <a:pPr marL="380981" indent="-380981">
              <a:buFont typeface="Wingdings" charset="2"/>
              <a:buChar char="ü"/>
            </a:pPr>
            <a:r>
              <a:rPr lang="en-US" dirty="0" smtClean="0">
                <a:latin typeface="+mj-lt"/>
                <a:cs typeface="Courier New" panose="02070309020205020404" pitchFamily="49" charset="0"/>
              </a:rPr>
              <a:t>Verify the contents of the file</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2101759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17" name="Text Placeholder 4"/>
          <p:cNvSpPr>
            <a:spLocks noGrp="1"/>
          </p:cNvSpPr>
          <p:nvPr>
            <p:ph type="subTitle" idx="1"/>
          </p:nvPr>
        </p:nvSpPr>
        <p:spPr>
          <a:xfrm>
            <a:off x="3013754" y="3505073"/>
            <a:ext cx="10974132" cy="159158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a:t>
            </a:r>
            <a:r>
              <a:rPr lang="en-US" sz="3700" dirty="0" smtClean="0"/>
              <a:t>'</a:t>
            </a:r>
            <a:r>
              <a:rPr lang="en-US" sz="3700" dirty="0" err="1" smtClean="0"/>
              <a:t>hello.txt</a:t>
            </a:r>
            <a:r>
              <a:rPr lang="en-US" sz="3700" dirty="0" smtClean="0"/>
              <a:t>' file </a:t>
            </a:r>
            <a:r>
              <a:rPr lang="en-US" sz="3700" dirty="0"/>
              <a:t>contents were </a:t>
            </a:r>
            <a:r>
              <a:rPr lang="en-US" sz="3700" dirty="0" smtClean="0"/>
              <a:t>modified</a:t>
            </a:r>
            <a:r>
              <a:rPr lang="en-US" dirty="0"/>
              <a:t>?</a:t>
            </a:r>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17" name="Text Placeholder 4"/>
          <p:cNvSpPr>
            <a:spLocks noGrp="1"/>
          </p:cNvSpPr>
          <p:nvPr>
            <p:ph type="subTitle" idx="1"/>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a:latin typeface="Courier New" panose="02070309020205020404" pitchFamily="49" charset="0"/>
                <a:cs typeface="Courier New" panose="02070309020205020404" pitchFamily="49" charset="0"/>
              </a:rPr>
              <a:t> </a:t>
            </a:r>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5" name="Straight Connector 4"/>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7" name="Straight Connector 6"/>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cxnSp>
        <p:nvCxnSpPr>
          <p:cNvPr id="10" name="Straight Connector 9"/>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cxnSp>
        <p:nvCxnSpPr>
          <p:cNvPr id="12" name="Straight Connector 11"/>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b="1" dirty="0" smtClean="0">
                <a:latin typeface="Courier New" panose="02070309020205020404" pitchFamily="49" charset="0"/>
                <a:cs typeface="Courier New" panose="02070309020205020404" pitchFamily="49" charset="0"/>
              </a:rPr>
              <a:t>file </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hello.txt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 do</a:t>
            </a:r>
          </a:p>
          <a:p>
            <a:r>
              <a:rPr lang="en-US" b="1" dirty="0" smtClean="0">
                <a:latin typeface="Courier New" panose="02070309020205020404" pitchFamily="49" charset="0"/>
                <a:cs typeface="Courier New" panose="02070309020205020404" pitchFamily="49" charset="0"/>
              </a:rPr>
              <a:t>  content </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Hello, world!</a:t>
            </a:r>
            <a:r>
              <a:rPr lang="uk-UA" b="1" dirty="0" smtClean="0">
                <a:latin typeface="Courier New" panose="02070309020205020404" pitchFamily="49" charset="0"/>
                <a:cs typeface="Courier New" panose="02070309020205020404" pitchFamily="49" charset="0"/>
              </a:rPr>
              <a:t>'</a:t>
            </a:r>
            <a:endParaRPr lang="en-US" b="1" dirty="0">
              <a:latin typeface="Courier New" panose="02070309020205020404" pitchFamily="49" charset="0"/>
              <a:cs typeface="Courier New" panose="02070309020205020404" pitchFamily="49" charset="0"/>
            </a:endParaRPr>
          </a:p>
          <a:p>
            <a:r>
              <a:rPr lang="en-US" b="1" dirty="0" smtClean="0">
                <a:latin typeface="Courier New" panose="02070309020205020404" pitchFamily="49" charset="0"/>
                <a:cs typeface="Courier New" panose="02070309020205020404" pitchFamily="49" charset="0"/>
              </a:rPr>
              <a:t>end</a:t>
            </a:r>
            <a:endParaRPr lang="en-US" b="1" dirty="0">
              <a:latin typeface="Courier New" panose="02070309020205020404" pitchFamily="49" charset="0"/>
              <a:cs typeface="Courier New" panose="02070309020205020404" pitchFamily="49" charset="0"/>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cxnSp>
        <p:nvCxnSpPr>
          <p:cNvPr id="13" name="Straight Connector 12"/>
          <p:cNvCxnSpPr/>
          <p:nvPr/>
        </p:nvCxnSpPr>
        <p:spPr>
          <a:xfrm>
            <a:off x="3114627" y="4177996"/>
            <a:ext cx="1074617"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4" name="Straight Connector 13"/>
          <p:cNvCxnSpPr/>
          <p:nvPr/>
        </p:nvCxnSpPr>
        <p:spPr>
          <a:xfrm>
            <a:off x="4705208" y="4183421"/>
            <a:ext cx="2749668"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5" name="Straight Connector 14"/>
          <p:cNvCxnSpPr/>
          <p:nvPr/>
        </p:nvCxnSpPr>
        <p:spPr>
          <a:xfrm>
            <a:off x="3639176" y="4794532"/>
            <a:ext cx="6405115"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pPr marL="457200" indent="-457200">
              <a:buFont typeface="Wingdings" charset="2"/>
              <a:buChar char="q"/>
            </a:pPr>
            <a:r>
              <a:rPr lang="en-US" sz="3200" b="1" dirty="0"/>
              <a:t>Read </a:t>
            </a:r>
            <a:r>
              <a:rPr lang="en-US" sz="3200" dirty="0">
                <a:hlinkClick r:id="rId3"/>
              </a:rPr>
              <a:t>https://docs.chef.io/resources.html</a:t>
            </a:r>
            <a:r>
              <a:rPr lang="en-US" sz="3200" dirty="0"/>
              <a:t> </a:t>
            </a:r>
            <a:endParaRPr lang="en-US" sz="3200" b="1" dirty="0">
              <a:solidFill>
                <a:schemeClr val="tx1"/>
              </a:solidFill>
            </a:endParaRPr>
          </a:p>
          <a:p>
            <a:pPr marL="457200" indent="-457200">
              <a:buFont typeface="Wingdings" charset="2"/>
              <a:buChar char="q"/>
            </a:pPr>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pPr marL="457200" indent="-457200">
              <a:buFont typeface="Wingdings" charset="2"/>
              <a:buChar char="q"/>
            </a:pPr>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984686" cy="5944404"/>
          </a:xfrm>
        </p:spPr>
        <p:txBody>
          <a:bodyPr/>
          <a:lstStyle/>
          <a:p>
            <a:r>
              <a:rPr lang="en-US" b="1" dirty="0"/>
              <a:t>file </a:t>
            </a:r>
            <a:r>
              <a:rPr lang="uk-UA" b="1" dirty="0" smtClean="0"/>
              <a:t>'</a:t>
            </a:r>
            <a:r>
              <a:rPr lang="en-US" b="1" dirty="0" err="1" smtClean="0"/>
              <a:t>hello.txt</a:t>
            </a:r>
            <a:r>
              <a:rPr lang="uk-UA" b="1" dirty="0" smtClean="0"/>
              <a:t>'</a:t>
            </a:r>
            <a:r>
              <a:rPr lang="en-US" b="1" dirty="0" smtClean="0"/>
              <a:t> </a:t>
            </a:r>
            <a:r>
              <a:rPr lang="en-US" b="1" dirty="0"/>
              <a:t>do</a:t>
            </a:r>
          </a:p>
          <a:p>
            <a:r>
              <a:rPr lang="en-US" b="1" dirty="0"/>
              <a:t>  content </a:t>
            </a:r>
            <a:r>
              <a:rPr lang="uk-UA" b="1" dirty="0" smtClean="0"/>
              <a:t>'</a:t>
            </a:r>
            <a:r>
              <a:rPr lang="en-US" b="1" dirty="0" smtClean="0"/>
              <a:t>Hello</a:t>
            </a:r>
            <a:r>
              <a:rPr lang="en-US" b="1" dirty="0"/>
              <a:t>, world</a:t>
            </a:r>
            <a:r>
              <a:rPr lang="en-US" b="1" dirty="0" smtClean="0"/>
              <a:t>!</a:t>
            </a:r>
            <a:r>
              <a:rPr lang="uk-UA" b="1" dirty="0" smtClean="0"/>
              <a:t>'</a:t>
            </a:r>
            <a:endParaRPr lang="en-US" b="1" dirty="0"/>
          </a:p>
          <a:p>
            <a:r>
              <a:rPr lang="en-US" b="1" dirty="0" smtClean="0"/>
              <a:t>  mode </a:t>
            </a:r>
            <a:r>
              <a:rPr lang="uk-UA" b="1" dirty="0" smtClean="0"/>
              <a:t>'</a:t>
            </a:r>
            <a:r>
              <a:rPr lang="en-US" b="1" dirty="0" smtClean="0"/>
              <a:t>0644</a:t>
            </a:r>
            <a:r>
              <a:rPr lang="uk-UA" b="1" dirty="0" smtClean="0"/>
              <a:t>'</a:t>
            </a:r>
            <a:endParaRPr lang="en-US" b="1" dirty="0"/>
          </a:p>
          <a:p>
            <a:r>
              <a:rPr lang="en-US" b="1" dirty="0"/>
              <a:t>  owner </a:t>
            </a:r>
            <a:r>
              <a:rPr lang="uk-UA" b="1" dirty="0" smtClean="0"/>
              <a:t>'</a:t>
            </a:r>
            <a:r>
              <a:rPr lang="en-US" b="1" dirty="0" smtClean="0"/>
              <a:t>root</a:t>
            </a:r>
            <a:r>
              <a:rPr lang="uk-UA" b="1" dirty="0" smtClean="0"/>
              <a:t>'</a:t>
            </a:r>
            <a:endParaRPr lang="en-US" b="1" dirty="0"/>
          </a:p>
          <a:p>
            <a:r>
              <a:rPr lang="en-US" b="1" dirty="0"/>
              <a:t>  group </a:t>
            </a:r>
            <a:r>
              <a:rPr lang="uk-UA" b="1" dirty="0" smtClean="0"/>
              <a:t>'</a:t>
            </a:r>
            <a:r>
              <a:rPr lang="en-US" b="1" dirty="0" smtClean="0"/>
              <a:t>root</a:t>
            </a:r>
            <a:r>
              <a:rPr lang="uk-UA" b="1" dirty="0" smtClean="0"/>
              <a:t>'</a:t>
            </a:r>
            <a:endParaRPr lang="en-US" b="1" dirty="0" smtClean="0"/>
          </a:p>
          <a:p>
            <a:r>
              <a:rPr lang="en-US" b="1" dirty="0" smtClean="0"/>
              <a:t>  action :create</a:t>
            </a:r>
            <a:endParaRPr lang="en-US" b="1" dirty="0"/>
          </a:p>
          <a:p>
            <a:r>
              <a:rPr lang="en-US" b="1"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b="1" dirty="0"/>
              <a:t>~/</a:t>
            </a:r>
            <a:r>
              <a:rPr lang="en-US" sz="3700" b="1" dirty="0" err="1"/>
              <a:t>hello.rb</a:t>
            </a:r>
            <a:endParaRPr lang="en-US" sz="3700" b="1" dirty="0"/>
          </a:p>
        </p:txBody>
      </p:sp>
      <p:sp>
        <p:nvSpPr>
          <p:cNvPr id="5" name="Content Placeholder 4"/>
          <p:cNvSpPr>
            <a:spLocks noGrp="1"/>
          </p:cNvSpPr>
          <p:nvPr>
            <p:ph sz="quarter" idx="12"/>
          </p:nvPr>
        </p:nvSpPr>
        <p:spPr>
          <a:xfrm>
            <a:off x="9375993" y="2113747"/>
            <a:ext cx="6168809" cy="5944404"/>
          </a:xfrm>
        </p:spPr>
        <p:txBody>
          <a:bodyPr>
            <a:normAutofit fontScale="92500" lnSpcReduction="10000"/>
          </a:bodyPr>
          <a:lstStyle/>
          <a:p>
            <a:r>
              <a:rPr lang="en-US" sz="3700" dirty="0" smtClean="0"/>
              <a:t>The </a:t>
            </a:r>
            <a:r>
              <a:rPr lang="en-US" sz="3700" dirty="0"/>
              <a:t>default </a:t>
            </a:r>
            <a:r>
              <a:rPr lang="en-US" sz="3700" dirty="0" smtClean="0"/>
              <a:t>mode is set by the POSIX Access Control Lists.</a:t>
            </a:r>
            <a:endParaRPr lang="en-US" sz="3700" dirty="0"/>
          </a:p>
          <a:p>
            <a:endParaRPr lang="en-US" sz="3700" dirty="0"/>
          </a:p>
          <a:p>
            <a:r>
              <a:rPr lang="en-US" sz="3700" dirty="0"/>
              <a:t>The default owner is the current user (could change).</a:t>
            </a:r>
          </a:p>
          <a:p>
            <a:endParaRPr lang="en-US" sz="3700" dirty="0"/>
          </a:p>
          <a:p>
            <a:r>
              <a:rPr lang="en-US" sz="3700" dirty="0"/>
              <a:t>The default group is the POSIX group (if available</a:t>
            </a:r>
            <a:r>
              <a:rPr lang="en-US" sz="3700" dirty="0" smtClean="0"/>
              <a:t>).</a:t>
            </a:r>
          </a:p>
          <a:p>
            <a:endParaRPr lang="en-US" sz="3700" dirty="0"/>
          </a:p>
          <a:p>
            <a:r>
              <a:rPr lang="en-US" sz="3700" dirty="0"/>
              <a:t>The default action is to create (not necessary to define it).</a:t>
            </a:r>
          </a:p>
          <a:p>
            <a:endParaRPr lang="en-US" sz="3700" dirty="0"/>
          </a:p>
          <a:p>
            <a:endParaRPr lang="en-US" sz="3700" dirty="0"/>
          </a:p>
        </p:txBody>
      </p:sp>
      <p:sp>
        <p:nvSpPr>
          <p:cNvPr id="12" name="Text Placeholder 6"/>
          <p:cNvSpPr>
            <a:spLocks noGrp="1"/>
          </p:cNvSpPr>
          <p:nvPr>
            <p:ph type="body" sz="quarter" idx="14"/>
          </p:nvPr>
        </p:nvSpPr>
        <p:spPr>
          <a:xfrm>
            <a:off x="1121084" y="3478989"/>
            <a:ext cx="7957688"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Courier New" panose="02070309020205020404" pitchFamily="49" charset="0"/>
                <a:cs typeface="Courier New" panose="02070309020205020404" pitchFamily="49" charset="0"/>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pPr marL="457200" indent="-457200">
              <a:buFont typeface="Wingdings" charset="2"/>
              <a:buChar char="ü"/>
            </a:pPr>
            <a:r>
              <a:rPr lang="en-US" sz="3200" b="1" dirty="0"/>
              <a:t>Read </a:t>
            </a:r>
            <a:r>
              <a:rPr lang="en-US" sz="3200" dirty="0">
                <a:hlinkClick r:id="rId3"/>
              </a:rPr>
              <a:t>https://docs.chef.io/resources.html</a:t>
            </a:r>
            <a:r>
              <a:rPr lang="en-US" sz="3200" dirty="0"/>
              <a:t> </a:t>
            </a:r>
            <a:endParaRPr lang="en-US" sz="3200" b="1" dirty="0">
              <a:solidFill>
                <a:schemeClr val="tx1"/>
              </a:solidFill>
            </a:endParaRPr>
          </a:p>
          <a:p>
            <a:pPr marL="457200" indent="-457200">
              <a:buFont typeface="Wingdings" charset="2"/>
              <a:buChar char="ü"/>
            </a:pPr>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b="1" dirty="0">
                <a:solidFill>
                  <a:schemeClr val="tx1"/>
                </a:solidFill>
                <a:latin typeface="Courier New" panose="02070309020205020404" pitchFamily="49" charset="0"/>
                <a:cs typeface="Courier New" panose="02070309020205020404" pitchFamily="49" charset="0"/>
              </a:rPr>
              <a:t>mode</a:t>
            </a:r>
            <a:r>
              <a:rPr lang="en-US" sz="2700" b="1" dirty="0">
                <a:solidFill>
                  <a:schemeClr val="tx1"/>
                </a:solidFill>
              </a:rPr>
              <a:t>, </a:t>
            </a:r>
            <a:r>
              <a:rPr lang="en-US" sz="2700" b="1" dirty="0">
                <a:solidFill>
                  <a:schemeClr val="tx1"/>
                </a:solidFill>
                <a:latin typeface="Courier New" panose="02070309020205020404" pitchFamily="49" charset="0"/>
                <a:cs typeface="Courier New" panose="02070309020205020404" pitchFamily="49" charset="0"/>
              </a:rPr>
              <a:t>owner</a:t>
            </a:r>
            <a:r>
              <a:rPr lang="en-US" sz="2700" dirty="0">
                <a:solidFill>
                  <a:schemeClr val="tx1"/>
                </a:solidFill>
              </a:rPr>
              <a:t>, and </a:t>
            </a:r>
            <a:r>
              <a:rPr lang="en-US" sz="2700" b="1" dirty="0">
                <a:solidFill>
                  <a:schemeClr val="tx1"/>
                </a:solidFill>
                <a:latin typeface="Courier New" panose="02070309020205020404" pitchFamily="49" charset="0"/>
                <a:cs typeface="Courier New" panose="02070309020205020404" pitchFamily="49" charset="0"/>
              </a:rPr>
              <a:t>group</a:t>
            </a:r>
            <a:r>
              <a:rPr lang="en-US" sz="2700" dirty="0">
                <a:solidFill>
                  <a:schemeClr val="tx1"/>
                </a:solidFill>
              </a:rPr>
              <a:t>.</a:t>
            </a:r>
            <a:endParaRPr lang="en-US" sz="2700" dirty="0"/>
          </a:p>
          <a:p>
            <a:endParaRPr lang="en-US" sz="3200" b="1" dirty="0"/>
          </a:p>
          <a:p>
            <a:pPr marL="457200" indent="-457200">
              <a:buFont typeface="Wingdings" charset="2"/>
              <a:buChar char="ü"/>
            </a:pPr>
            <a:r>
              <a:rPr lang="en-US" sz="3200" b="1" dirty="0"/>
              <a:t>Update the </a:t>
            </a:r>
            <a:r>
              <a:rPr lang="en-US" sz="3200" b="1" dirty="0">
                <a:latin typeface="Courier New" panose="02070309020205020404" pitchFamily="49" charset="0"/>
                <a:cs typeface="Courier New" panose="02070309020205020404" pitchFamily="49" charset="0"/>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en-US" sz="2700" dirty="0">
                <a:solidFill>
                  <a:srgbClr val="3E4346"/>
                </a:solidFill>
                <a:cs typeface="Courier New" panose="02070309020205020404" pitchFamily="49" charset="0"/>
              </a:rPr>
              <a:t>'</a:t>
            </a:r>
            <a:r>
              <a:rPr lang="en-US" sz="2700" dirty="0" err="1" smtClean="0">
                <a:solidFill>
                  <a:srgbClr val="3E4346"/>
                </a:solidFill>
                <a:cs typeface="Courier New" panose="02070309020205020404" pitchFamily="49" charset="0"/>
              </a:rPr>
              <a:t>hello.txt</a:t>
            </a:r>
            <a:r>
              <a:rPr lang="en-US" sz="2700" dirty="0">
                <a:solidFill>
                  <a:srgbClr val="3E4346"/>
                </a:solidFill>
                <a:cs typeface="Courier New" panose="02070309020205020404" pitchFamily="49" charset="0"/>
              </a:rPr>
              <a:t>'</a:t>
            </a:r>
            <a:r>
              <a:rPr lang="en-US" sz="2700" dirty="0" smtClean="0">
                <a:solidFill>
                  <a:srgbClr val="3E4346"/>
                </a:solidFill>
                <a:cs typeface="Courier New" panose="02070309020205020404" pitchFamily="49" charset="0"/>
              </a:rPr>
              <a:t> </a:t>
            </a:r>
            <a:r>
              <a:rPr lang="en-US" sz="2700" dirty="0">
                <a:solidFill>
                  <a:srgbClr val="3E4346"/>
                </a:solidFill>
              </a:rPr>
              <a:t>should be </a:t>
            </a:r>
            <a:r>
              <a:rPr lang="en-US" sz="2700" dirty="0">
                <a:solidFill>
                  <a:srgbClr val="3E4346"/>
                </a:solidFill>
                <a:cs typeface="Courier New" panose="02070309020205020404" pitchFamily="49" charset="0"/>
              </a:rPr>
              <a:t>created</a:t>
            </a:r>
            <a:r>
              <a:rPr lang="en-US" sz="2700" dirty="0">
                <a:solidFill>
                  <a:srgbClr val="3E4346"/>
                </a:solidFill>
              </a:rPr>
              <a:t> with the </a:t>
            </a:r>
            <a:r>
              <a:rPr lang="en-US" sz="2700" dirty="0">
                <a:solidFill>
                  <a:srgbClr val="3E4346"/>
                </a:solidFill>
                <a:cs typeface="Courier New" panose="02070309020205020404" pitchFamily="49" charset="0"/>
              </a:rPr>
              <a:t>content</a:t>
            </a:r>
            <a:r>
              <a:rPr lang="en-US" sz="2700" b="1" dirty="0">
                <a:solidFill>
                  <a:srgbClr val="3E4346"/>
                </a:solidFill>
              </a:rPr>
              <a:t> </a:t>
            </a:r>
            <a:r>
              <a:rPr lang="uk-UA" sz="2700" dirty="0" smtClean="0">
                <a:solidFill>
                  <a:srgbClr val="3E4346"/>
                </a:solidFill>
              </a:rPr>
              <a:t>'</a:t>
            </a:r>
            <a:r>
              <a:rPr lang="en-US" sz="2700" dirty="0" smtClean="0">
                <a:solidFill>
                  <a:srgbClr val="3E4346"/>
                </a:solidFill>
              </a:rPr>
              <a:t>Hello</a:t>
            </a:r>
            <a:r>
              <a:rPr lang="en-US" sz="2700" dirty="0">
                <a:solidFill>
                  <a:srgbClr val="3E4346"/>
                </a:solidFill>
              </a:rPr>
              <a:t>, world</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mode</a:t>
            </a:r>
            <a:r>
              <a:rPr lang="en-US" sz="2700" dirty="0">
                <a:solidFill>
                  <a:srgbClr val="3E4346"/>
                </a:solidFill>
              </a:rPr>
              <a:t> </a:t>
            </a:r>
            <a:r>
              <a:rPr lang="uk-UA" sz="2700" dirty="0" smtClean="0">
                <a:solidFill>
                  <a:srgbClr val="3E4346"/>
                </a:solidFill>
              </a:rPr>
              <a:t>'</a:t>
            </a:r>
            <a:r>
              <a:rPr lang="en-US" sz="2700" dirty="0" smtClean="0">
                <a:solidFill>
                  <a:srgbClr val="3E4346"/>
                </a:solidFill>
              </a:rPr>
              <a:t>0644</a:t>
            </a:r>
            <a:r>
              <a:rPr lang="uk-UA" sz="2700" dirty="0" smtClean="0">
                <a:solidFill>
                  <a:srgbClr val="3E4346"/>
                </a:solidFill>
              </a:rPr>
              <a:t>'</a:t>
            </a:r>
            <a:r>
              <a:rPr lang="en-US" sz="2700" dirty="0" smtClean="0">
                <a:solidFill>
                  <a:srgbClr val="3E4346"/>
                </a:solidFill>
              </a:rPr>
              <a:t>, </a:t>
            </a:r>
            <a:r>
              <a:rPr lang="en-US" sz="2700" dirty="0">
                <a:solidFill>
                  <a:srgbClr val="3E4346"/>
                </a:solidFill>
                <a:cs typeface="Courier New" panose="02070309020205020404" pitchFamily="49" charset="0"/>
              </a:rPr>
              <a:t>owner</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 </a:t>
            </a:r>
            <a:r>
              <a:rPr lang="en-US" sz="2700" dirty="0">
                <a:solidFill>
                  <a:srgbClr val="3E4346"/>
                </a:solidFill>
              </a:rPr>
              <a:t>and </a:t>
            </a:r>
            <a:r>
              <a:rPr lang="en-US" sz="2700" dirty="0">
                <a:solidFill>
                  <a:srgbClr val="3E4346"/>
                </a:solidFill>
                <a:cs typeface="Courier New" panose="02070309020205020404" pitchFamily="49" charset="0"/>
              </a:rPr>
              <a:t>group</a:t>
            </a:r>
            <a:r>
              <a:rPr lang="en-US" sz="2700" dirty="0">
                <a:solidFill>
                  <a:srgbClr val="3E4346"/>
                </a:solidFill>
              </a:rPr>
              <a:t> is </a:t>
            </a:r>
            <a:r>
              <a:rPr lang="uk-UA" sz="2700" dirty="0" smtClean="0">
                <a:solidFill>
                  <a:srgbClr val="3E4346"/>
                </a:solidFill>
              </a:rPr>
              <a:t>'</a:t>
            </a:r>
            <a:r>
              <a:rPr lang="en-US" sz="2700" dirty="0" smtClean="0">
                <a:solidFill>
                  <a:srgbClr val="3E4346"/>
                </a:solidFill>
              </a:rPr>
              <a:t>root</a:t>
            </a:r>
            <a:r>
              <a:rPr lang="uk-UA" sz="2700" dirty="0" smtClean="0">
                <a:solidFill>
                  <a:srgbClr val="3E4346"/>
                </a:solidFill>
              </a:rPr>
              <a:t>'</a:t>
            </a:r>
            <a:r>
              <a:rPr lang="en-US" sz="2700" dirty="0" smtClean="0">
                <a:solidFill>
                  <a:srgbClr val="3E4346"/>
                </a:solidFill>
              </a:rPr>
              <a:t>.</a:t>
            </a:r>
            <a:endParaRPr lang="en-US" sz="2700"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571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q"/>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err="1" smtClean="0">
                <a:solidFill>
                  <a:srgbClr val="3E4346"/>
                </a:solidFill>
              </a:rPr>
              <a:t>cowsay</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q"/>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357241" cy="5936844"/>
          </a:xfrm>
        </p:spPr>
        <p:txBody>
          <a:bodyPr>
            <a:normAutofit fontScale="92500" lnSpcReduction="20000"/>
          </a:bodyPr>
          <a:lstStyle/>
          <a:p>
            <a:r>
              <a:rPr lang="en-US" dirty="0"/>
              <a:t>package </a:t>
            </a:r>
            <a:r>
              <a:rPr lang="uk-UA" dirty="0" smtClean="0"/>
              <a:t>'</a:t>
            </a:r>
            <a:r>
              <a:rPr lang="en-US" dirty="0" err="1" smtClean="0"/>
              <a:t>cowsay</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smtClean="0"/>
          </a:p>
          <a:p>
            <a:r>
              <a:rPr lang="en-US" dirty="0" smtClean="0"/>
              <a:t>package </a:t>
            </a:r>
            <a:r>
              <a:rPr lang="uk-UA" dirty="0" smtClean="0"/>
              <a:t>'</a:t>
            </a:r>
            <a:r>
              <a:rPr lang="en-US" dirty="0" smtClean="0"/>
              <a:t>tree</a:t>
            </a:r>
            <a:r>
              <a:rPr lang="uk-UA" dirty="0" smtClean="0"/>
              <a:t>'</a:t>
            </a:r>
            <a:r>
              <a:rPr lang="en-US" dirty="0" smtClean="0"/>
              <a:t> do</a:t>
            </a:r>
          </a:p>
          <a:p>
            <a:r>
              <a:rPr lang="en-US" dirty="0"/>
              <a:t> </a:t>
            </a:r>
            <a:r>
              <a:rPr lang="en-US" dirty="0" smtClean="0"/>
              <a:t> action :install</a:t>
            </a:r>
          </a:p>
          <a:p>
            <a:r>
              <a:rPr lang="en-US" dirty="0" smtClean="0"/>
              <a:t>end</a:t>
            </a:r>
            <a:endParaRPr lang="en-US" dirty="0"/>
          </a:p>
          <a:p>
            <a:endParaRPr lang="en-US" dirty="0"/>
          </a:p>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a:t>
            </a:r>
            <a:r>
              <a:rPr lang="uk-UA" dirty="0" smtClean="0"/>
              <a:t>'</a:t>
            </a:r>
            <a:r>
              <a:rPr lang="en-US" dirty="0" smtClean="0"/>
              <a:t>Property of .</a:t>
            </a:r>
            <a:r>
              <a:rPr lang="en-US" dirty="0"/>
              <a:t>.</a:t>
            </a:r>
            <a:r>
              <a:rPr lang="en-US" dirty="0" smtClean="0"/>
              <a:t>.</a:t>
            </a:r>
            <a:r>
              <a:rPr lang="uk-UA" dirty="0" smtClean="0"/>
              <a:t>'</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a:xfrm>
            <a:off x="8763000" y="2113749"/>
            <a:ext cx="6781802" cy="6294529"/>
          </a:xfrm>
        </p:spPr>
        <p:txBody>
          <a:bodyPr>
            <a:normAutofit/>
          </a:bodyPr>
          <a:lstStyle/>
          <a:p>
            <a:r>
              <a:rPr lang="en-US" sz="3700" dirty="0"/>
              <a:t>The package named </a:t>
            </a:r>
            <a:r>
              <a:rPr lang="uk-UA" sz="3700" dirty="0" smtClean="0"/>
              <a:t>'</a:t>
            </a:r>
            <a:r>
              <a:rPr lang="en-US" sz="3700" dirty="0" err="1" smtClean="0"/>
              <a:t>cowsay</a:t>
            </a:r>
            <a:r>
              <a:rPr lang="uk-UA" sz="3700" dirty="0" smtClean="0"/>
              <a:t>'</a:t>
            </a:r>
            <a:r>
              <a:rPr lang="en-US" sz="3700" dirty="0" smtClean="0"/>
              <a:t> </a:t>
            </a:r>
            <a:r>
              <a:rPr lang="en-US" sz="3700" dirty="0"/>
              <a:t>is installed.</a:t>
            </a:r>
          </a:p>
          <a:p>
            <a:endParaRPr lang="en-US" sz="3700" dirty="0"/>
          </a:p>
          <a:p>
            <a:r>
              <a:rPr lang="en-US" sz="3700" dirty="0"/>
              <a:t>The package named </a:t>
            </a:r>
            <a:r>
              <a:rPr lang="uk-UA" sz="3700" dirty="0" smtClean="0"/>
              <a:t>'</a:t>
            </a:r>
            <a:r>
              <a:rPr lang="en-US" sz="3700" dirty="0" smtClean="0"/>
              <a:t>tree</a:t>
            </a:r>
            <a:r>
              <a:rPr lang="uk-UA" sz="3700" dirty="0" smtClean="0"/>
              <a:t>'</a:t>
            </a:r>
            <a:r>
              <a:rPr lang="en-US" sz="3700" dirty="0" smtClean="0"/>
              <a:t> </a:t>
            </a:r>
            <a:r>
              <a:rPr lang="en-US" sz="3700" dirty="0"/>
              <a:t>is installed.</a:t>
            </a:r>
          </a:p>
          <a:p>
            <a:endParaRPr lang="en-US" sz="3700" dirty="0"/>
          </a:p>
          <a:p>
            <a:r>
              <a:rPr lang="en-US" sz="3700" dirty="0"/>
              <a:t>The file named </a:t>
            </a:r>
            <a:r>
              <a:rPr lang="uk-UA" sz="3700" dirty="0" smtClean="0"/>
              <a:t>'</a:t>
            </a:r>
            <a:r>
              <a:rPr lang="en-US" sz="3700" dirty="0" smtClean="0"/>
              <a:t>/</a:t>
            </a:r>
            <a:r>
              <a:rPr lang="en-US" sz="3700" dirty="0" err="1"/>
              <a:t>etc</a:t>
            </a:r>
            <a:r>
              <a:rPr lang="en-US" sz="3700" dirty="0"/>
              <a:t>/</a:t>
            </a:r>
            <a:r>
              <a:rPr lang="en-US" sz="3700" dirty="0" err="1" smtClean="0"/>
              <a:t>motd</a:t>
            </a:r>
            <a:r>
              <a:rPr lang="uk-UA" sz="3700" dirty="0" smtClean="0"/>
              <a:t>'</a:t>
            </a:r>
            <a:r>
              <a:rPr lang="en-US" sz="3700" dirty="0" smtClean="0"/>
              <a:t> </a:t>
            </a:r>
            <a:r>
              <a:rPr lang="en-US" sz="3700" dirty="0"/>
              <a:t>is created with the content </a:t>
            </a:r>
            <a:r>
              <a:rPr lang="uk-UA" sz="3700" dirty="0" smtClean="0"/>
              <a:t>'</a:t>
            </a:r>
            <a:r>
              <a:rPr lang="en-US" sz="3700" dirty="0" smtClean="0"/>
              <a:t>Property </a:t>
            </a:r>
            <a:r>
              <a:rPr lang="en-US" sz="3700" dirty="0"/>
              <a:t>of ..</a:t>
            </a:r>
            <a:r>
              <a:rPr lang="en-US" sz="3700" dirty="0" smtClean="0"/>
              <a:t>.</a:t>
            </a:r>
            <a:r>
              <a:rPr lang="uk-UA" sz="3700" dirty="0" smtClean="0"/>
              <a:t>'</a:t>
            </a:r>
            <a:r>
              <a:rPr lang="en-US" sz="3700" dirty="0" smtClean="0"/>
              <a:t>.</a:t>
            </a:r>
            <a:endParaRPr lang="en-US" sz="3700" dirty="0"/>
          </a:p>
          <a:p>
            <a:endParaRPr lang="en-US" sz="3700" dirty="0"/>
          </a:p>
        </p:txBody>
      </p:sp>
      <p:sp>
        <p:nvSpPr>
          <p:cNvPr id="6" name="Footer Placeholder 5"/>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z="2000" dirty="0" smtClean="0"/>
              <a:t>Converging 3 </a:t>
            </a:r>
            <a:r>
              <a:rPr lang="en-US" sz="2000" dirty="0"/>
              <a:t>resources</a:t>
            </a:r>
          </a:p>
          <a:p>
            <a:r>
              <a:rPr lang="en-US" sz="2000" dirty="0"/>
              <a:t>Recipe: @</a:t>
            </a:r>
            <a:r>
              <a:rPr lang="en-US" sz="2000" dirty="0" err="1"/>
              <a:t>recipe_files</a:t>
            </a:r>
            <a:r>
              <a:rPr lang="en-US" sz="2000" dirty="0"/>
              <a:t>::/</a:t>
            </a:r>
            <a:r>
              <a:rPr lang="en-US" sz="2000" dirty="0" smtClean="0"/>
              <a:t>home/chef/</a:t>
            </a:r>
            <a:r>
              <a:rPr lang="en-US" sz="2000" dirty="0" err="1" smtClean="0"/>
              <a:t>setup.rb</a:t>
            </a:r>
            <a:endParaRPr lang="en-US" sz="2000" dirty="0"/>
          </a:p>
          <a:p>
            <a:r>
              <a:rPr lang="en-US" sz="2000" dirty="0"/>
              <a:t>  * </a:t>
            </a:r>
            <a:r>
              <a:rPr lang="en-US" sz="2000" dirty="0" err="1"/>
              <a:t>yum_package</a:t>
            </a:r>
            <a:r>
              <a:rPr lang="en-US" sz="2000" dirty="0"/>
              <a:t>[</a:t>
            </a:r>
            <a:r>
              <a:rPr lang="en-US" sz="2000" dirty="0" err="1"/>
              <a:t>cowsay</a:t>
            </a:r>
            <a:r>
              <a:rPr lang="en-US" sz="2000" dirty="0"/>
              <a:t>] action install (up to date</a:t>
            </a:r>
            <a:r>
              <a:rPr lang="en-US" sz="2000" dirty="0" smtClean="0"/>
              <a:t>)</a:t>
            </a:r>
          </a:p>
          <a:p>
            <a:r>
              <a:rPr lang="en-US" sz="2000" dirty="0" smtClean="0"/>
              <a:t>  * </a:t>
            </a:r>
            <a:r>
              <a:rPr lang="en-US" sz="2000" dirty="0" err="1"/>
              <a:t>yum_package</a:t>
            </a:r>
            <a:r>
              <a:rPr lang="en-US" sz="2000" dirty="0"/>
              <a:t>[tree] action </a:t>
            </a:r>
            <a:r>
              <a:rPr lang="en-US" sz="2000" dirty="0" smtClean="0"/>
              <a:t>install</a:t>
            </a:r>
          </a:p>
          <a:p>
            <a:r>
              <a:rPr lang="en-US" sz="2000" dirty="0" smtClean="0"/>
              <a:t>    </a:t>
            </a:r>
            <a:r>
              <a:rPr lang="en-US" sz="2000" dirty="0"/>
              <a:t>- install version 1.5.3-3.el6 of package </a:t>
            </a:r>
            <a:r>
              <a:rPr lang="en-US" sz="2000" dirty="0" smtClean="0"/>
              <a:t>tree</a:t>
            </a:r>
          </a:p>
          <a:p>
            <a:r>
              <a:rPr lang="en-US" sz="2000" dirty="0" smtClean="0"/>
              <a:t>  </a:t>
            </a:r>
            <a:r>
              <a:rPr lang="en-US" sz="2000" dirty="0"/>
              <a:t>* file[/</a:t>
            </a:r>
            <a:r>
              <a:rPr lang="en-US" sz="2000" dirty="0" err="1"/>
              <a:t>etc</a:t>
            </a:r>
            <a:r>
              <a:rPr lang="en-US" sz="2000" dirty="0"/>
              <a:t>/</a:t>
            </a:r>
            <a:r>
              <a:rPr lang="en-US" sz="2000" dirty="0" err="1"/>
              <a:t>motd</a:t>
            </a:r>
            <a:r>
              <a:rPr lang="en-US" sz="2000" dirty="0"/>
              <a:t>] action </a:t>
            </a:r>
            <a:r>
              <a:rPr lang="en-US" sz="2000" dirty="0" smtClean="0"/>
              <a:t>create</a:t>
            </a:r>
          </a:p>
          <a:p>
            <a:r>
              <a:rPr lang="en-US" sz="2000" dirty="0" smtClean="0"/>
              <a:t>    </a:t>
            </a:r>
            <a:r>
              <a:rPr lang="en-US" sz="2000" dirty="0"/>
              <a:t>- update content in file /</a:t>
            </a:r>
            <a:r>
              <a:rPr lang="en-US" sz="2000" dirty="0" err="1"/>
              <a:t>etc</a:t>
            </a:r>
            <a:r>
              <a:rPr lang="en-US" sz="2000" dirty="0"/>
              <a:t>/</a:t>
            </a:r>
            <a:r>
              <a:rPr lang="en-US" sz="2000" dirty="0" err="1"/>
              <a:t>motd</a:t>
            </a:r>
            <a:r>
              <a:rPr lang="en-US" sz="2000" dirty="0"/>
              <a:t> from e3b0c4 to </a:t>
            </a:r>
            <a:r>
              <a:rPr lang="en-US" sz="2000" dirty="0" smtClean="0"/>
              <a:t>d100eb</a:t>
            </a:r>
          </a:p>
          <a:p>
            <a:r>
              <a:rPr lang="en-US" sz="2000" dirty="0" smtClean="0"/>
              <a:t>    </a:t>
            </a:r>
            <a:r>
              <a:rPr lang="en-US" sz="2000" dirty="0"/>
              <a:t>--- /</a:t>
            </a:r>
            <a:r>
              <a:rPr lang="en-US" sz="2000" dirty="0" err="1"/>
              <a:t>etc</a:t>
            </a:r>
            <a:r>
              <a:rPr lang="en-US" sz="2000" dirty="0"/>
              <a:t>/</a:t>
            </a:r>
            <a:r>
              <a:rPr lang="en-US" sz="2000" dirty="0" err="1"/>
              <a:t>motd</a:t>
            </a:r>
            <a:r>
              <a:rPr lang="en-US" sz="2000" dirty="0"/>
              <a:t>	2010-01-12 13:28:22.000000000 +</a:t>
            </a:r>
            <a:r>
              <a:rPr lang="en-US" sz="2000" dirty="0" smtClean="0"/>
              <a:t>0000</a:t>
            </a:r>
          </a:p>
          <a:p>
            <a:r>
              <a:rPr lang="en-US" sz="2000" dirty="0" smtClean="0"/>
              <a:t>    </a:t>
            </a:r>
            <a:r>
              <a:rPr lang="en-US" sz="2000" dirty="0"/>
              <a:t>+++ /</a:t>
            </a:r>
            <a:r>
              <a:rPr lang="en-US" sz="2000" dirty="0" err="1"/>
              <a:t>etc</a:t>
            </a:r>
            <a:r>
              <a:rPr lang="en-US" sz="2000" dirty="0"/>
              <a:t>/.motd20160224-8754-1xczeyn	2016-02-24 16:57:57.203844958 +</a:t>
            </a:r>
            <a:r>
              <a:rPr lang="en-US" sz="2000" dirty="0" smtClean="0"/>
              <a:t>0000</a:t>
            </a:r>
          </a:p>
          <a:p>
            <a:r>
              <a:rPr lang="en-US" sz="2000" dirty="0" smtClean="0"/>
              <a:t>    </a:t>
            </a:r>
            <a:r>
              <a:rPr lang="en-US" sz="2000" dirty="0"/>
              <a:t>@@ -1 +1,2 </a:t>
            </a:r>
            <a:r>
              <a:rPr lang="en-US" sz="2000" dirty="0" smtClean="0"/>
              <a:t>@@</a:t>
            </a:r>
          </a:p>
          <a:p>
            <a:r>
              <a:rPr lang="en-US" sz="2000" dirty="0" smtClean="0"/>
              <a:t>    </a:t>
            </a:r>
            <a:r>
              <a:rPr lang="en-US" sz="2000" dirty="0"/>
              <a:t>+</a:t>
            </a:r>
            <a:r>
              <a:rPr lang="en-US" sz="2000" dirty="0" smtClean="0"/>
              <a:t>Property </a:t>
            </a:r>
            <a:r>
              <a:rPr lang="en-US" sz="2000" dirty="0"/>
              <a:t>of </a:t>
            </a:r>
            <a:r>
              <a:rPr lang="en-US" sz="2000" dirty="0" smtClean="0"/>
              <a:t>...</a:t>
            </a:r>
          </a:p>
          <a:p>
            <a:r>
              <a:rPr lang="en-US" sz="2000" dirty="0"/>
              <a:t>Running handlers</a:t>
            </a:r>
            <a:r>
              <a:rPr lang="en-US" sz="2000" dirty="0" smtClean="0"/>
              <a:t>:</a:t>
            </a:r>
          </a:p>
          <a:p>
            <a:r>
              <a:rPr lang="en-US" sz="2000" dirty="0" smtClean="0"/>
              <a:t>Running </a:t>
            </a:r>
            <a:r>
              <a:rPr lang="en-US" sz="2000" dirty="0"/>
              <a:t>handlers </a:t>
            </a:r>
            <a:r>
              <a:rPr lang="en-US" sz="2000" dirty="0" smtClean="0"/>
              <a:t>complete</a:t>
            </a:r>
          </a:p>
          <a:p>
            <a:r>
              <a:rPr lang="en-US" sz="2000" dirty="0" smtClean="0"/>
              <a:t>Chef </a:t>
            </a:r>
            <a:r>
              <a:rPr lang="en-US" sz="2000" dirty="0"/>
              <a:t>Client finished, 2/3 resources updated in 17 seconds</a:t>
            </a:r>
            <a:endParaRPr lang="en-US" sz="2000" dirty="0" smtClean="0"/>
          </a:p>
        </p:txBody>
      </p:sp>
      <p:sp>
        <p:nvSpPr>
          <p:cNvPr id="2" name="Title 1"/>
          <p:cNvSpPr>
            <a:spLocks noGrp="1"/>
          </p:cNvSpPr>
          <p:nvPr>
            <p:ph type="title"/>
          </p:nvPr>
        </p:nvSpPr>
        <p:spPr/>
        <p:txBody>
          <a:bodyPr>
            <a:normAutofit/>
          </a:bodyPr>
          <a:lstStyle/>
          <a:p>
            <a:r>
              <a:rPr lang="en-US" dirty="0" smtClean="0"/>
              <a:t>GL: Apply the Recipe File</a:t>
            </a:r>
            <a:endParaRPr lang="en-US" dirty="0"/>
          </a:p>
        </p:txBody>
      </p:sp>
      <p:sp>
        <p:nvSpPr>
          <p:cNvPr id="4" name="Text Placeholder 3"/>
          <p:cNvSpPr>
            <a:spLocks noGrp="1"/>
          </p:cNvSpPr>
          <p:nvPr>
            <p:ph type="body" sz="quarter" idx="11"/>
          </p:nvPr>
        </p:nvSpPr>
        <p:spPr/>
        <p:txBody>
          <a:bodyPr>
            <a:normAutofit/>
          </a:bodyPr>
          <a:lstStyle/>
          <a:p>
            <a:r>
              <a:rPr lang="en-US" dirty="0"/>
              <a:t>$ </a:t>
            </a:r>
            <a:r>
              <a:rPr lang="en-US" dirty="0" err="1"/>
              <a:t>sudo</a:t>
            </a:r>
            <a:r>
              <a:rPr lang="en-US" dirty="0"/>
              <a:t> chef-client </a:t>
            </a:r>
            <a:r>
              <a:rPr lang="en-US" dirty="0" smtClean="0"/>
              <a:t>–-local-mode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
        <p:nvSpPr>
          <p:cNvPr id="7" name="Rectangle 6"/>
          <p:cNvSpPr/>
          <p:nvPr/>
        </p:nvSpPr>
        <p:spPr bwMode="auto">
          <a:xfrm>
            <a:off x="1153490" y="2721668"/>
            <a:ext cx="14417959" cy="402390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95737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pPr marL="457200" indent="-457200">
              <a:buFont typeface="Wingdings" charset="2"/>
              <a:buChar char="ü"/>
            </a:pPr>
            <a:r>
              <a:rPr lang="en-US" sz="3200" dirty="0"/>
              <a:t>Create a recipe file named </a:t>
            </a:r>
            <a:r>
              <a:rPr lang="en-US" sz="3200" dirty="0">
                <a:latin typeface="Courier New" panose="02070309020205020404" pitchFamily="49" charset="0"/>
                <a:cs typeface="Courier New" panose="02070309020205020404" pitchFamily="49" charset="0"/>
              </a:rPr>
              <a:t>"</a:t>
            </a:r>
            <a:r>
              <a:rPr lang="en-US" sz="3200" dirty="0" err="1">
                <a:latin typeface="+mj-lt"/>
                <a:cs typeface="Courier New" panose="02070309020205020404" pitchFamily="49" charset="0"/>
              </a:rPr>
              <a:t>setup.rb</a:t>
            </a:r>
            <a:r>
              <a:rPr lang="en-US" sz="3200" dirty="0">
                <a:latin typeface="Courier New" panose="02070309020205020404" pitchFamily="49" charset="0"/>
                <a:cs typeface="Courier New" panose="02070309020205020404" pitchFamily="49" charset="0"/>
              </a:rPr>
              <a:t>"</a:t>
            </a:r>
            <a:r>
              <a:rPr lang="en-US" sz="3200" dirty="0"/>
              <a:t> that defines the policy: </a:t>
            </a:r>
            <a:endParaRPr lang="en-US" sz="3200" dirty="0" smtClean="0"/>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err="1" smtClean="0">
                <a:solidFill>
                  <a:srgbClr val="3E4346"/>
                </a:solidFill>
              </a:rPr>
              <a:t>cowsay</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package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tree</a:t>
            </a:r>
            <a:r>
              <a:rPr lang="uk-UA" sz="2700" dirty="0" smtClean="0">
                <a:solidFill>
                  <a:srgbClr val="3E4346"/>
                </a:solidFill>
              </a:rPr>
              <a:t>'</a:t>
            </a:r>
            <a:r>
              <a:rPr lang="en-US" sz="2700" dirty="0" smtClean="0">
                <a:solidFill>
                  <a:srgbClr val="3E4346"/>
                </a:solidFill>
              </a:rPr>
              <a:t> </a:t>
            </a:r>
            <a:r>
              <a:rPr lang="en-US" sz="2700" dirty="0">
                <a:solidFill>
                  <a:srgbClr val="3E4346"/>
                </a:solidFill>
              </a:rPr>
              <a:t>is installed.</a:t>
            </a:r>
          </a:p>
          <a:p>
            <a:pPr marL="1066760" lvl="1" indent="-457200" algn="l">
              <a:buFont typeface="Wingdings" charset="2"/>
              <a:buChar char="§"/>
            </a:pPr>
            <a:r>
              <a:rPr lang="en-US" sz="2700" dirty="0">
                <a:solidFill>
                  <a:srgbClr val="3E4346"/>
                </a:solidFill>
              </a:rPr>
              <a:t>The </a:t>
            </a:r>
            <a:r>
              <a:rPr lang="en-US" sz="2700" dirty="0">
                <a:solidFill>
                  <a:srgbClr val="3E4346"/>
                </a:solidFill>
                <a:cs typeface="Courier New" panose="02070309020205020404" pitchFamily="49" charset="0"/>
              </a:rPr>
              <a:t>file</a:t>
            </a:r>
            <a:r>
              <a:rPr lang="en-US" sz="2700" dirty="0">
                <a:solidFill>
                  <a:srgbClr val="3E4346"/>
                </a:solidFill>
              </a:rPr>
              <a:t> named </a:t>
            </a:r>
            <a:r>
              <a:rPr lang="uk-UA" sz="2700" dirty="0" smtClean="0">
                <a:solidFill>
                  <a:srgbClr val="3E4346"/>
                </a:solidFill>
              </a:rPr>
              <a:t>'</a:t>
            </a:r>
            <a:r>
              <a:rPr lang="en-US" sz="2700" dirty="0" smtClean="0">
                <a:solidFill>
                  <a:srgbClr val="3E4346"/>
                </a:solidFill>
              </a:rPr>
              <a:t>/</a:t>
            </a:r>
            <a:r>
              <a:rPr lang="en-US" sz="2700" dirty="0" err="1">
                <a:solidFill>
                  <a:srgbClr val="3E4346"/>
                </a:solidFill>
              </a:rPr>
              <a:t>etc</a:t>
            </a:r>
            <a:r>
              <a:rPr lang="en-US" sz="2700" dirty="0">
                <a:solidFill>
                  <a:srgbClr val="3E4346"/>
                </a:solidFill>
              </a:rPr>
              <a:t>/</a:t>
            </a:r>
            <a:r>
              <a:rPr lang="en-US" sz="2700" dirty="0" err="1" smtClean="0">
                <a:solidFill>
                  <a:srgbClr val="3E4346"/>
                </a:solidFill>
              </a:rPr>
              <a:t>motd</a:t>
            </a:r>
            <a:r>
              <a:rPr lang="uk-UA" sz="2700" dirty="0" smtClean="0">
                <a:solidFill>
                  <a:srgbClr val="3E4346"/>
                </a:solidFill>
              </a:rPr>
              <a:t>'</a:t>
            </a:r>
            <a:r>
              <a:rPr lang="en-US" sz="2700" dirty="0" smtClean="0">
                <a:solidFill>
                  <a:srgbClr val="3E4346"/>
                </a:solidFill>
              </a:rPr>
              <a:t> </a:t>
            </a:r>
            <a:r>
              <a:rPr lang="en-US" sz="2700" dirty="0">
                <a:solidFill>
                  <a:srgbClr val="3E4346"/>
                </a:solidFill>
              </a:rPr>
              <a:t>is created with the </a:t>
            </a:r>
            <a:r>
              <a:rPr lang="en-US" sz="2700" dirty="0">
                <a:solidFill>
                  <a:srgbClr val="3E4346"/>
                </a:solidFill>
                <a:cs typeface="Courier New" panose="02070309020205020404" pitchFamily="49" charset="0"/>
              </a:rPr>
              <a:t>content</a:t>
            </a:r>
            <a:r>
              <a:rPr lang="en-US" sz="2700" dirty="0">
                <a:solidFill>
                  <a:srgbClr val="3E4346"/>
                </a:solidFill>
              </a:rPr>
              <a:t> </a:t>
            </a:r>
            <a:r>
              <a:rPr lang="uk-UA" sz="2700" dirty="0" smtClean="0">
                <a:solidFill>
                  <a:srgbClr val="3E4346"/>
                </a:solidFill>
              </a:rPr>
              <a:t>'</a:t>
            </a:r>
            <a:r>
              <a:rPr lang="en-US" sz="2700" dirty="0" smtClean="0">
                <a:solidFill>
                  <a:srgbClr val="3E4346"/>
                </a:solidFill>
              </a:rPr>
              <a:t>Property </a:t>
            </a:r>
            <a:r>
              <a:rPr lang="en-US" sz="2700" dirty="0">
                <a:solidFill>
                  <a:srgbClr val="3E4346"/>
                </a:solidFill>
              </a:rPr>
              <a:t>of ..</a:t>
            </a:r>
            <a:r>
              <a:rPr lang="en-US" sz="2700" dirty="0" smtClean="0">
                <a:solidFill>
                  <a:srgbClr val="3E4346"/>
                </a:solidFill>
              </a:rPr>
              <a:t>.</a:t>
            </a:r>
            <a:r>
              <a:rPr lang="uk-UA" sz="2700" dirty="0" smtClean="0">
                <a:solidFill>
                  <a:srgbClr val="3E4346"/>
                </a:solidFill>
              </a:rPr>
              <a:t>'</a:t>
            </a:r>
            <a:r>
              <a:rPr lang="en-US" sz="2700" dirty="0" smtClean="0">
                <a:solidFill>
                  <a:srgbClr val="3E4346"/>
                </a:solidFill>
              </a:rPr>
              <a:t>.</a:t>
            </a:r>
            <a:endParaRPr lang="en-US" sz="3200" dirty="0" smtClean="0"/>
          </a:p>
          <a:p>
            <a:endParaRPr lang="en-US" sz="3200" dirty="0"/>
          </a:p>
          <a:p>
            <a:pPr marL="457200" indent="-457200">
              <a:buFont typeface="Wingdings" charset="2"/>
              <a:buChar char="ü"/>
            </a:pPr>
            <a:r>
              <a:rPr lang="en-US" sz="3200" dirty="0" smtClean="0"/>
              <a:t>Use chef-client to apply the recipe file named </a:t>
            </a:r>
            <a:r>
              <a:rPr lang="en-US" sz="3200" dirty="0" smtClean="0">
                <a:latin typeface="+mj-lt"/>
              </a:rPr>
              <a:t>"</a:t>
            </a:r>
            <a:r>
              <a:rPr lang="en-US" sz="3200" dirty="0" err="1" smtClean="0">
                <a:latin typeface="+mj-lt"/>
                <a:cs typeface="Courier New" panose="02070309020205020404" pitchFamily="49" charset="0"/>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492789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a:t>
            </a:r>
            <a:r>
              <a:rPr lang="en-US" dirty="0" smtClean="0"/>
              <a:t>example resources </a:t>
            </a:r>
            <a:r>
              <a:rPr lang="en-US" dirty="0"/>
              <a:t>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Courier New" panose="02070309020205020404" pitchFamily="49" charset="0"/>
              <a:cs typeface="Courier New" panose="02070309020205020404" pitchFamily="49" charset="0"/>
            </a:endParaRPr>
          </a:p>
          <a:p>
            <a:pPr marL="609570" indent="-609570">
              <a:buFont typeface="Arial"/>
              <a:buChar char="•"/>
            </a:pPr>
            <a:r>
              <a:rPr lang="en-US" dirty="0" smtClean="0">
                <a:latin typeface="+mj-lt"/>
                <a:cs typeface="Courier New" panose="02070309020205020404" pitchFamily="49" charset="0"/>
              </a:rPr>
              <a:t>chef-client</a:t>
            </a:r>
            <a:endParaRPr lang="en-US" dirty="0" smtClean="0">
              <a:latin typeface="+mj-lt"/>
              <a:cs typeface="Courier New" panose="02070309020205020404" pitchFamily="49" charset="0"/>
            </a:endParaRP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endParaRPr lang="en-US" dirty="0"/>
          </a:p>
          <a:p>
            <a:pPr lvl="1"/>
            <a:r>
              <a:rPr lang="en-US" sz="3200" i="1" dirty="0"/>
              <a:t>Tips for using these editors can be found below in your participant guide</a:t>
            </a:r>
            <a:r>
              <a:rPr lang="en-US" sz="3200" i="1" dirty="0" smtClean="0"/>
              <a:t>.</a:t>
            </a:r>
          </a:p>
          <a:p>
            <a:pPr lvl="1"/>
            <a:endParaRPr lang="en-US" sz="4800" b="1" dirty="0" smtClean="0"/>
          </a:p>
          <a:p>
            <a:pPr lvl="1"/>
            <a:r>
              <a:rPr lang="en-US" sz="4800" b="1" dirty="0" smtClean="0"/>
              <a:t>emacs</a:t>
            </a:r>
            <a:endParaRPr lang="en-US" sz="4800" b="1" dirty="0"/>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hlinkClick r:id="rId3"/>
              </a:rPr>
              <a:t>https://</a:t>
            </a:r>
            <a:r>
              <a:rPr lang="en-US" sz="3200" dirty="0" smtClean="0">
                <a:hlinkClick r:id="rId3"/>
              </a:rPr>
              <a:t>docs.chef.io/resources.html</a:t>
            </a:r>
            <a:endParaRPr lang="en-US" sz="3200" dirty="0" smtClean="0"/>
          </a:p>
          <a:p>
            <a:pPr lvl="0"/>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925098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1"/>
            <a:ext cx="14898624" cy="2430986"/>
          </a:xfrm>
          <a:ln>
            <a:solidFill>
              <a:schemeClr val="tx1"/>
            </a:solidFill>
            <a:prstDash val="sysDash"/>
          </a:ln>
        </p:spPr>
        <p:txBody>
          <a:bodyPr/>
          <a:lstStyle/>
          <a:p>
            <a:r>
              <a:rPr lang="en-US" b="1" dirty="0">
                <a:latin typeface="Courier New" panose="02070309020205020404" pitchFamily="49" charset="0"/>
              </a:rPr>
              <a:t>package '</a:t>
            </a:r>
            <a:r>
              <a:rPr lang="en-US" b="1" dirty="0" err="1" smtClean="0">
                <a:latin typeface="Courier New" panose="02070309020205020404" pitchFamily="49" charset="0"/>
              </a:rPr>
              <a:t>httpd</a:t>
            </a:r>
            <a:r>
              <a:rPr lang="en-US" b="1" dirty="0" smtClean="0">
                <a:latin typeface="Courier New" panose="02070309020205020404" pitchFamily="49" charset="0"/>
              </a:rPr>
              <a:t>' do</a:t>
            </a:r>
          </a:p>
          <a:p>
            <a:r>
              <a:rPr lang="en-US" b="1" dirty="0">
                <a:latin typeface="Courier New" panose="02070309020205020404" pitchFamily="49" charset="0"/>
              </a:rPr>
              <a:t> </a:t>
            </a:r>
            <a:r>
              <a:rPr lang="en-US" b="1" dirty="0" smtClean="0">
                <a:latin typeface="Courier New" panose="02070309020205020404" pitchFamily="49" charset="0"/>
              </a:rPr>
              <a:t> action :install</a:t>
            </a:r>
          </a:p>
          <a:p>
            <a:r>
              <a:rPr lang="en-US" b="1" dirty="0" smtClean="0">
                <a:latin typeface="Courier New" panose="02070309020205020404" pitchFamily="49" charset="0"/>
              </a:rPr>
              <a:t>end</a:t>
            </a:r>
            <a:endParaRPr lang="en-US" b="1" dirty="0">
              <a:latin typeface="Courier New" panose="02070309020205020404" pitchFamily="49" charset="0"/>
            </a:endParaRPr>
          </a:p>
          <a:p>
            <a:endParaRPr lang="en-US" dirty="0"/>
          </a:p>
        </p:txBody>
      </p:sp>
      <p:sp>
        <p:nvSpPr>
          <p:cNvPr id="13" name="Text Placeholder 4"/>
          <p:cNvSpPr txBox="1">
            <a:spLocks/>
          </p:cNvSpPr>
          <p:nvPr/>
        </p:nvSpPr>
        <p:spPr bwMode="white">
          <a:xfrm>
            <a:off x="677333" y="4527030"/>
            <a:ext cx="14898624" cy="2571055"/>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a:t>
            </a:r>
            <a:r>
              <a:rPr lang="en-US" sz="3700" dirty="0" smtClean="0"/>
              <a:t>'</a:t>
            </a:r>
            <a:r>
              <a:rPr lang="en-US" sz="3700" dirty="0" err="1" smtClean="0"/>
              <a:t>httpd</a:t>
            </a:r>
            <a:r>
              <a:rPr lang="en-US" sz="3700" dirty="0"/>
              <a:t>'</a:t>
            </a:r>
            <a:r>
              <a:rPr lang="en-US" sz="3700" dirty="0" smtClean="0"/>
              <a:t> </a:t>
            </a:r>
            <a:r>
              <a:rPr lang="en-US" sz="3700" dirty="0"/>
              <a:t>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docs.chef.io/resource_package.html</a:t>
            </a: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37939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service </a:t>
            </a:r>
            <a:r>
              <a:rPr lang="en-US" b="1" dirty="0" smtClean="0">
                <a:latin typeface="Courier New" panose="02070309020205020404" pitchFamily="49" charset="0"/>
              </a:rPr>
              <a:t>'</a:t>
            </a:r>
            <a:r>
              <a:rPr lang="en-US" b="1" dirty="0" err="1" smtClean="0">
                <a:latin typeface="Courier New" panose="02070309020205020404" pitchFamily="49" charset="0"/>
              </a:rPr>
              <a:t>ntp</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action [ :enable, :start ]</a:t>
            </a: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smtClean="0"/>
              <a:t>'</a:t>
            </a:r>
            <a:r>
              <a:rPr lang="en-US" sz="3700" dirty="0" err="1" smtClean="0"/>
              <a:t>ntp</a:t>
            </a:r>
            <a:r>
              <a:rPr lang="en-US" sz="3700" dirty="0"/>
              <a:t>'</a:t>
            </a:r>
            <a:r>
              <a:rPr lang="en-US" sz="3700" dirty="0" smtClean="0"/>
              <a:t> </a:t>
            </a:r>
            <a:r>
              <a:rPr lang="en-US" sz="3700" dirty="0"/>
              <a:t>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docs.chef.io/resource_service.html</a:t>
            </a:r>
            <a:endParaRPr lang="en-US" dirty="0" smtClean="0">
              <a:cs typeface="Courier New" panose="02070309020205020404" pitchFamily="49" charset="0"/>
            </a:endParaRPr>
          </a:p>
          <a:p>
            <a:pPr algn="ctr"/>
            <a:endParaRPr lang="en-US" dirty="0" smtClean="0">
              <a:cs typeface="Courier New" panose="02070309020205020404" pitchFamily="49" charset="0"/>
            </a:endParaRPr>
          </a:p>
          <a:p>
            <a:pPr algn="ctr"/>
            <a:endParaRPr lang="en-US" sz="2400" dirty="0">
              <a:cs typeface="Courier New" panose="02070309020205020404" pitchFamily="49" charset="0"/>
            </a:endParaRPr>
          </a:p>
          <a:p>
            <a:pPr algn="ctr"/>
            <a:endParaRPr lang="en-US" sz="2400" dirty="0">
              <a:cs typeface="Courier New" panose="02070309020205020404" pitchFamily="49" charset="0"/>
            </a:endParaRPr>
          </a:p>
        </p:txBody>
      </p:sp>
    </p:spTree>
    <p:extLst>
      <p:ext uri="{BB962C8B-B14F-4D97-AF65-F5344CB8AC3E}">
        <p14:creationId xmlns:p14="http://schemas.microsoft.com/office/powerpoint/2010/main" val="1954905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b="1" dirty="0">
                <a:latin typeface="Courier New" panose="02070309020205020404" pitchFamily="49" charset="0"/>
              </a:rPr>
              <a:t>file </a:t>
            </a:r>
            <a:r>
              <a:rPr lang="en-US" b="1" dirty="0" smtClean="0">
                <a:latin typeface="Courier New" panose="02070309020205020404" pitchFamily="49" charset="0"/>
              </a:rPr>
              <a:t>'/</a:t>
            </a:r>
            <a:r>
              <a:rPr lang="en-US" b="1" dirty="0">
                <a:latin typeface="Courier New" panose="02070309020205020404" pitchFamily="49" charset="0"/>
              </a:rPr>
              <a:t>etc/</a:t>
            </a:r>
            <a:r>
              <a:rPr lang="en-US" b="1" dirty="0" err="1" smtClean="0">
                <a:latin typeface="Courier New" panose="02070309020205020404" pitchFamily="49" charset="0"/>
              </a:rPr>
              <a:t>motd</a:t>
            </a:r>
            <a:r>
              <a:rPr lang="en-US" b="1" dirty="0">
                <a:latin typeface="Courier New" panose="02070309020205020404" pitchFamily="49" charset="0"/>
              </a:rPr>
              <a:t>'</a:t>
            </a:r>
            <a:r>
              <a:rPr lang="en-US" b="1" dirty="0" smtClean="0">
                <a:latin typeface="Courier New" panose="02070309020205020404" pitchFamily="49" charset="0"/>
              </a:rPr>
              <a:t> </a:t>
            </a:r>
            <a:r>
              <a:rPr lang="en-US" b="1" dirty="0">
                <a:latin typeface="Courier New" panose="02070309020205020404" pitchFamily="49" charset="0"/>
              </a:rPr>
              <a:t>do</a:t>
            </a:r>
          </a:p>
          <a:p>
            <a:r>
              <a:rPr lang="en-US" b="1" dirty="0">
                <a:latin typeface="Courier New" panose="02070309020205020404" pitchFamily="49" charset="0"/>
              </a:rPr>
              <a:t>  content </a:t>
            </a:r>
            <a:r>
              <a:rPr lang="en-US" b="1" dirty="0" smtClean="0">
                <a:latin typeface="Courier New" panose="02070309020205020404" pitchFamily="49" charset="0"/>
              </a:rPr>
              <a:t>'This computer is </a:t>
            </a:r>
            <a:r>
              <a:rPr lang="en-US" b="1" dirty="0">
                <a:latin typeface="Courier New" panose="02070309020205020404" pitchFamily="49" charset="0"/>
              </a:rPr>
              <a:t>the property ..</a:t>
            </a:r>
            <a:r>
              <a:rPr lang="en-US" b="1" dirty="0" smtClean="0">
                <a:latin typeface="Courier New" panose="02070309020205020404" pitchFamily="49" charset="0"/>
              </a:rPr>
              <a:t>.'</a:t>
            </a:r>
            <a:endParaRPr lang="en-US" b="1" dirty="0">
              <a:latin typeface="Courier New" panose="02070309020205020404" pitchFamily="49" charset="0"/>
            </a:endParaRPr>
          </a:p>
          <a:p>
            <a:r>
              <a:rPr lang="en-US" b="1" dirty="0">
                <a:latin typeface="Courier New" panose="02070309020205020404"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smtClean="0"/>
              <a:t>'/</a:t>
            </a:r>
            <a:r>
              <a:rPr lang="en-US" sz="3700" dirty="0"/>
              <a:t>etc/</a:t>
            </a:r>
            <a:r>
              <a:rPr lang="en-US" sz="3700" dirty="0" err="1" smtClean="0"/>
              <a:t>motd</a:t>
            </a:r>
            <a:r>
              <a:rPr lang="en-US" sz="3700" dirty="0"/>
              <a:t>'</a:t>
            </a:r>
            <a:r>
              <a:rPr lang="en-US" sz="3700" dirty="0" smtClean="0"/>
              <a:t> </a:t>
            </a:r>
            <a:r>
              <a:rPr lang="en-US" sz="3700" dirty="0"/>
              <a:t>is created with content </a:t>
            </a:r>
            <a:r>
              <a:rPr lang="uk-UA" sz="3700" dirty="0" smtClean="0"/>
              <a:t>'</a:t>
            </a:r>
            <a:r>
              <a:rPr lang="en-US" sz="3700" smtClean="0"/>
              <a:t>This computer is </a:t>
            </a:r>
            <a:r>
              <a:rPr lang="en-US" sz="3700" dirty="0"/>
              <a:t>the property ..</a:t>
            </a:r>
            <a:r>
              <a:rPr lang="en-US" sz="3700" dirty="0" smtClean="0"/>
              <a:t>.</a:t>
            </a:r>
            <a:r>
              <a:rPr lang="uk-UA" sz="3700" dirty="0" smtClean="0"/>
              <a:t>'</a:t>
            </a:r>
            <a:endParaRPr lang="en-US" sz="3700" dirty="0"/>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Courier New" panose="02070309020205020404" pitchFamily="49" charset="0"/>
                <a:hlinkClick r:id="rId3"/>
              </a:rPr>
              <a:t>https://</a:t>
            </a:r>
            <a:r>
              <a:rPr lang="en-US" dirty="0" smtClean="0">
                <a:cs typeface="Courier New" panose="02070309020205020404" pitchFamily="49" charset="0"/>
                <a:hlinkClick r:id="rId3"/>
              </a:rPr>
              <a:t>docs.chef.io/resource_file.html</a:t>
            </a:r>
            <a:endParaRPr lang="en-US" dirty="0" smtClean="0">
              <a:cs typeface="Courier New" panose="02070309020205020404" pitchFamily="49" charset="0"/>
            </a:endParaRPr>
          </a:p>
          <a:p>
            <a:pPr algn="ctr"/>
            <a:endParaRPr lang="en-US" dirty="0">
              <a:cs typeface="Courier New" panose="02070309020205020404" pitchFamily="49" charset="0"/>
            </a:endParaRPr>
          </a:p>
        </p:txBody>
      </p:sp>
    </p:spTree>
    <p:extLst>
      <p:ext uri="{BB962C8B-B14F-4D97-AF65-F5344CB8AC3E}">
        <p14:creationId xmlns:p14="http://schemas.microsoft.com/office/powerpoint/2010/main" val="445254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14524</TotalTime>
  <Words>4650</Words>
  <Application>Microsoft Office PowerPoint</Application>
  <PresentationFormat>Custom</PresentationFormat>
  <Paragraphs>603</Paragraphs>
  <Slides>48</Slides>
  <Notes>48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48</vt:i4>
      </vt:variant>
    </vt:vector>
  </HeadingPairs>
  <TitlesOfParts>
    <vt:vector size="54" baseType="lpstr">
      <vt:lpstr>ＭＳ Ｐゴシック</vt:lpstr>
      <vt:lpstr>Arial</vt:lpstr>
      <vt:lpstr>Courier New</vt:lpstr>
      <vt:lpstr>Gill Sans</vt:lpstr>
      <vt:lpstr>Wingdings</vt:lpstr>
      <vt:lpstr>ChefDk3.2Template</vt:lpstr>
      <vt:lpstr>Chef Resources</vt:lpstr>
      <vt:lpstr>Objectives</vt:lpstr>
      <vt:lpstr>GL: Time for Some Fun!</vt:lpstr>
      <vt:lpstr>Learning Chef</vt:lpstr>
      <vt:lpstr>Choose an Editor</vt:lpstr>
      <vt:lpstr>Resources</vt:lpstr>
      <vt:lpstr>Example: Package</vt:lpstr>
      <vt:lpstr>Example: Service</vt:lpstr>
      <vt:lpstr>Example: File</vt:lpstr>
      <vt:lpstr>Example: File</vt:lpstr>
      <vt:lpstr>GL: Use Your Editor to Open the Recipe</vt:lpstr>
      <vt:lpstr>GL: Update the Setup Recipe</vt:lpstr>
      <vt:lpstr>GL: Time for Some Fun!</vt:lpstr>
      <vt:lpstr>chef-client</vt:lpstr>
      <vt:lpstr>--local-mode (or -z)</vt:lpstr>
      <vt:lpstr>GL: Apply the Setup Recipe</vt:lpstr>
      <vt:lpstr>GL: Time for Some Fun!</vt:lpstr>
      <vt:lpstr>GL: Run cowsay with a Message</vt:lpstr>
      <vt:lpstr>GL: Time for Some Fun!</vt:lpstr>
      <vt:lpstr>Discussion</vt:lpstr>
      <vt:lpstr>Test and Repair</vt:lpstr>
      <vt:lpstr>Test and Repair</vt:lpstr>
      <vt:lpstr>GL: Hello, World?</vt:lpstr>
      <vt:lpstr>GL: Create and Open a Recipe File</vt:lpstr>
      <vt:lpstr>GL: Create a Recipe File Named hello.rb</vt:lpstr>
      <vt:lpstr>GL: Hello, World?</vt:lpstr>
      <vt:lpstr>GL: Apply the Recipe File</vt:lpstr>
      <vt:lpstr>GL: Hello, World?</vt:lpstr>
      <vt:lpstr>GL: What Does hello.txt Say?</vt:lpstr>
      <vt:lpstr>GL: Hello, World?</vt:lpstr>
      <vt:lpstr>Discussion</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Lab: The file Resource</vt:lpstr>
      <vt:lpstr>Questions</vt:lpstr>
      <vt:lpstr>Lab: Workstation Setup</vt:lpstr>
      <vt:lpstr>Lab: Workstation Setup Recipe File</vt:lpstr>
      <vt:lpstr>GL: Apply the Recipe File</vt:lpstr>
      <vt:lpstr>Lab: Workstation Setup</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1990</cp:revision>
  <cp:lastPrinted>2015-02-07T23:49:10Z</cp:lastPrinted>
  <dcterms:created xsi:type="dcterms:W3CDTF">2012-09-13T17:36:07Z</dcterms:created>
  <dcterms:modified xsi:type="dcterms:W3CDTF">2016-02-29T20:58:06Z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